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9"/>
  </p:notesMasterIdLst>
  <p:sldIdLst>
    <p:sldId id="256" r:id="rId4"/>
    <p:sldId id="261"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305" r:id="rId22"/>
    <p:sldId id="290" r:id="rId23"/>
    <p:sldId id="291" r:id="rId24"/>
    <p:sldId id="292" r:id="rId25"/>
    <p:sldId id="264" r:id="rId26"/>
    <p:sldId id="265" r:id="rId27"/>
    <p:sldId id="266" r:id="rId28"/>
    <p:sldId id="267" r:id="rId29"/>
    <p:sldId id="268" r:id="rId30"/>
    <p:sldId id="270" r:id="rId31"/>
    <p:sldId id="269" r:id="rId32"/>
    <p:sldId id="271" r:id="rId33"/>
    <p:sldId id="272" r:id="rId34"/>
    <p:sldId id="273"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262" r:id="rId4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FBB"/>
    <a:srgbClr val="9AD3E9"/>
    <a:srgbClr val="F8B2A3"/>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p:cViewPr>
        <p:scale>
          <a:sx n="121" d="100"/>
          <a:sy n="121" d="100"/>
        </p:scale>
        <p:origin x="-350" y="-58"/>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2019-05-16</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Ping: kiểm</a:t>
            </a:r>
            <a:r>
              <a:rPr lang="en-US" baseline="0" smtClean="0"/>
              <a:t> tra kết nối</a:t>
            </a:r>
          </a:p>
          <a:p>
            <a:r>
              <a:rPr lang="en-US" baseline="0" smtClean="0"/>
              <a:t>Nslookup: kiểm tra </a:t>
            </a:r>
            <a:endParaRPr lang="en-US"/>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12</a:t>
            </a:fld>
            <a:endParaRPr lang="ko-KR" altLang="en-US"/>
          </a:p>
        </p:txBody>
      </p:sp>
    </p:spTree>
    <p:extLst>
      <p:ext uri="{BB962C8B-B14F-4D97-AF65-F5344CB8AC3E}">
        <p14:creationId xmlns:p14="http://schemas.microsoft.com/office/powerpoint/2010/main" val="3801264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463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localhost:631/admin"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altLang="ko-KR" smtClean="0">
                <a:ea typeface="맑은 고딕" pitchFamily="50" charset="-127"/>
              </a:rPr>
              <a:t>HỆ ĐIỀU HÀNH WINDOW &amp; LINUX</a:t>
            </a:r>
            <a:endParaRPr lang="en-US" altLang="ko-KR" dirty="0"/>
          </a:p>
        </p:txBody>
      </p:sp>
      <p:sp>
        <p:nvSpPr>
          <p:cNvPr id="4" name="Text Placeholder 3"/>
          <p:cNvSpPr>
            <a:spLocks noGrp="1"/>
          </p:cNvSpPr>
          <p:nvPr>
            <p:ph type="body" sz="quarter" idx="11"/>
          </p:nvPr>
        </p:nvSpPr>
        <p:spPr/>
        <p:txBody>
          <a:bodyPr/>
          <a:lstStyle/>
          <a:p>
            <a:pPr fontAlgn="auto">
              <a:spcBef>
                <a:spcPts val="0"/>
              </a:spcBef>
              <a:spcAft>
                <a:spcPts val="0"/>
              </a:spcAft>
              <a:defRPr/>
            </a:pPr>
            <a:r>
              <a:rPr lang="en-US" altLang="ko-KR" b="1" smtClean="0"/>
              <a:t>Giảng viên: Phạm Hoàng  Duy</a:t>
            </a:r>
            <a:endParaRPr lang="en-US" altLang="ko-KR" b="1" dirty="0"/>
          </a:p>
        </p:txBody>
      </p:sp>
      <p:sp>
        <p:nvSpPr>
          <p:cNvPr id="5" name="TextBox 4"/>
          <p:cNvSpPr txBox="1"/>
          <p:nvPr/>
        </p:nvSpPr>
        <p:spPr>
          <a:xfrm>
            <a:off x="6588224" y="144964"/>
            <a:ext cx="2376264" cy="553998"/>
          </a:xfrm>
          <a:prstGeom prst="rect">
            <a:avLst/>
          </a:prstGeom>
          <a:noFill/>
        </p:spPr>
        <p:txBody>
          <a:bodyPr wrap="square" rtlCol="0">
            <a:spAutoFit/>
          </a:bodyPr>
          <a:lstStyle/>
          <a:p>
            <a:pPr algn="ctr"/>
            <a:r>
              <a:rPr lang="en-US" altLang="ko-KR" sz="3000" smtClean="0">
                <a:solidFill>
                  <a:schemeClr val="tx1">
                    <a:lumMod val="75000"/>
                    <a:lumOff val="25000"/>
                  </a:schemeClr>
                </a:solidFill>
                <a:cs typeface="Arial" pitchFamily="34" charset="0"/>
              </a:rPr>
              <a:t>Nhóm 10</a:t>
            </a:r>
            <a:endParaRPr lang="ko-KR" altLang="en-US" sz="3000" dirty="0">
              <a:solidFill>
                <a:schemeClr val="tx1">
                  <a:lumMod val="75000"/>
                  <a:lumOff val="25000"/>
                </a:schemeClr>
              </a:solidFill>
              <a:cs typeface="Arial" pitchFamily="34" charset="0"/>
            </a:endParaRPr>
          </a:p>
        </p:txBody>
      </p:sp>
      <p:grpSp>
        <p:nvGrpSpPr>
          <p:cNvPr id="6" name="Group 5"/>
          <p:cNvGrpSpPr/>
          <p:nvPr/>
        </p:nvGrpSpPr>
        <p:grpSpPr>
          <a:xfrm>
            <a:off x="3650519" y="2738626"/>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(Linux Server)</a:t>
            </a:r>
            <a:endParaRPr lang="ko-KR" altLang="en-US" sz="2800" dirty="0"/>
          </a:p>
        </p:txBody>
      </p:sp>
      <p:sp>
        <p:nvSpPr>
          <p:cNvPr id="3" name="Content Placeholder 2"/>
          <p:cNvSpPr>
            <a:spLocks noGrp="1"/>
          </p:cNvSpPr>
          <p:nvPr/>
        </p:nvSpPr>
        <p:spPr>
          <a:xfrm>
            <a:off x="611560" y="699542"/>
            <a:ext cx="4204280" cy="4314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t>
            </a:r>
            <a:r>
              <a:rPr lang="en-US" sz="2400" dirty="0" smtClean="0"/>
              <a:t> Với </a:t>
            </a:r>
            <a:r>
              <a:rPr lang="en-US" sz="2400" dirty="0"/>
              <a:t>thẻ file mô tả vị trí của </a:t>
            </a:r>
            <a:r>
              <a:rPr lang="en-US" sz="2400" dirty="0" smtClean="0"/>
              <a:t>file db.example.com </a:t>
            </a:r>
            <a:r>
              <a:rPr lang="en-US" sz="2400" dirty="0"/>
              <a:t>chứa các dữ liệu về tên miền và địa chỉ Internet. </a:t>
            </a:r>
            <a:r>
              <a:rPr lang="en-US" sz="2400" dirty="0" smtClean="0"/>
              <a:t> - Tiếp </a:t>
            </a:r>
            <a:r>
              <a:rPr lang="en-US" sz="2400" dirty="0"/>
              <a:t>theo là tạo dữ liệu </a:t>
            </a:r>
            <a:r>
              <a:rPr lang="en-US" sz="2400" dirty="0" smtClean="0"/>
              <a:t>cho db.example.com </a:t>
            </a:r>
            <a:r>
              <a:rPr lang="en-US" sz="2400" dirty="0"/>
              <a:t>bằng cách xây dựng các bản ghi theo các cấu trúc như sau:</a:t>
            </a:r>
          </a:p>
          <a:p>
            <a:pPr marL="400050" lvl="1" indent="0">
              <a:buNone/>
            </a:pPr>
            <a:r>
              <a:rPr lang="en-US" sz="2400" dirty="0" smtClean="0"/>
              <a:t>=&gt; Bản </a:t>
            </a:r>
            <a:r>
              <a:rPr lang="en-US" sz="2400" dirty="0"/>
              <a:t>ghi </a:t>
            </a:r>
            <a:r>
              <a:rPr lang="en-US" sz="2400" dirty="0" smtClean="0"/>
              <a:t>SOA</a:t>
            </a:r>
          </a:p>
          <a:p>
            <a:pPr marL="400050" lvl="1" indent="0">
              <a:buNone/>
            </a:pPr>
            <a:r>
              <a:rPr lang="en-US" sz="2400" dirty="0" smtClean="0"/>
              <a:t>=&gt; Bản </a:t>
            </a:r>
            <a:r>
              <a:rPr lang="en-US" sz="2400" dirty="0"/>
              <a:t>ghi </a:t>
            </a:r>
            <a:r>
              <a:rPr lang="en-US" sz="2400" dirty="0" smtClean="0"/>
              <a:t>NS</a:t>
            </a:r>
          </a:p>
          <a:p>
            <a:pPr marL="400050" lvl="1" indent="0">
              <a:buNone/>
            </a:pPr>
            <a:r>
              <a:rPr lang="en-US" sz="2400" dirty="0" smtClean="0"/>
              <a:t>=&gt; </a:t>
            </a:r>
            <a:r>
              <a:rPr lang="en-US" sz="2400" dirty="0"/>
              <a:t>Bản ghi </a:t>
            </a:r>
            <a:r>
              <a:rPr lang="en-US" sz="2400" dirty="0" smtClean="0"/>
              <a:t>A</a:t>
            </a:r>
          </a:p>
          <a:p>
            <a:pPr marL="400050" lvl="1" indent="0">
              <a:buNone/>
            </a:pPr>
            <a:r>
              <a:rPr lang="en-US" sz="2400" dirty="0" smtClean="0"/>
              <a:t>=&gt; </a:t>
            </a:r>
            <a:r>
              <a:rPr lang="en-US" sz="2400" dirty="0"/>
              <a:t>Bản ghi </a:t>
            </a:r>
            <a:r>
              <a:rPr lang="en-US" sz="2400" dirty="0" smtClean="0"/>
              <a:t>CNAME</a:t>
            </a:r>
          </a:p>
          <a:p>
            <a:pPr marL="400050" lvl="1" indent="0">
              <a:buNone/>
            </a:pPr>
            <a:r>
              <a:rPr lang="en-US" sz="2400" dirty="0" smtClean="0"/>
              <a:t>=&gt; </a:t>
            </a:r>
            <a:r>
              <a:rPr lang="en-US" sz="2400" dirty="0"/>
              <a:t>Bản ghi </a:t>
            </a:r>
            <a:r>
              <a:rPr lang="en-US" sz="2400" dirty="0" smtClean="0"/>
              <a:t>PTR</a:t>
            </a:r>
            <a:endParaRPr lang="en-US" sz="2400" dirty="0"/>
          </a:p>
        </p:txBody>
      </p:sp>
      <p:pic>
        <p:nvPicPr>
          <p:cNvPr id="4" name="Picture 3"/>
          <p:cNvPicPr/>
          <p:nvPr/>
        </p:nvPicPr>
        <p:blipFill>
          <a:blip r:embed="rId2"/>
          <a:stretch>
            <a:fillRect/>
          </a:stretch>
        </p:blipFill>
        <p:spPr>
          <a:xfrm>
            <a:off x="4815840" y="699542"/>
            <a:ext cx="4148648" cy="4104456"/>
          </a:xfrm>
          <a:prstGeom prst="rect">
            <a:avLst/>
          </a:prstGeom>
        </p:spPr>
      </p:pic>
    </p:spTree>
    <p:extLst>
      <p:ext uri="{BB962C8B-B14F-4D97-AF65-F5344CB8AC3E}">
        <p14:creationId xmlns:p14="http://schemas.microsoft.com/office/powerpoint/2010/main" val="3997699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(Linux Server)</a:t>
            </a:r>
            <a:endParaRPr lang="ko-KR" altLang="en-US" sz="2800" dirty="0"/>
          </a:p>
        </p:txBody>
      </p:sp>
      <p:sp>
        <p:nvSpPr>
          <p:cNvPr id="3" name="Content Placeholder 2"/>
          <p:cNvSpPr>
            <a:spLocks noGrp="1"/>
          </p:cNvSpPr>
          <p:nvPr/>
        </p:nvSpPr>
        <p:spPr>
          <a:xfrm>
            <a:off x="457200" y="468660"/>
            <a:ext cx="7859216" cy="46748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Đ</a:t>
            </a:r>
            <a:r>
              <a:rPr lang="en-US" sz="2000" dirty="0" smtClean="0"/>
              <a:t>ể </a:t>
            </a:r>
            <a:r>
              <a:rPr lang="en-US" sz="2000" dirty="0"/>
              <a:t>tạo cơ sở dữ liệu cho dịch vụ tra cứu địa chỉ/tên miền haycòn gọi là dịch vụ tra cứu tên miền ngược, như cho dải địa chỉ 192.168.1.*, </a:t>
            </a:r>
            <a:r>
              <a:rPr lang="en-US" sz="2000" dirty="0" smtClean="0"/>
              <a:t>người </a:t>
            </a:r>
            <a:r>
              <a:rPr lang="en-US" sz="2000" dirty="0"/>
              <a:t>quản trị cần sửa đổi file cấu hình “/etc/bind/named.conf.local</a:t>
            </a:r>
            <a:r>
              <a:rPr lang="en-US" sz="2000" dirty="0" smtClean="0"/>
              <a:t>”</a:t>
            </a:r>
          </a:p>
          <a:p>
            <a:pPr marL="0" indent="0">
              <a:buNone/>
            </a:pPr>
            <a:endParaRPr lang="en-US" sz="2000" dirty="0"/>
          </a:p>
          <a:p>
            <a:r>
              <a:rPr lang="en-US" sz="2000" dirty="0" smtClean="0"/>
              <a:t>Sau </a:t>
            </a:r>
            <a:r>
              <a:rPr lang="en-US" sz="2000" dirty="0"/>
              <a:t>đó, dùng trình soạn thảo văn bản tạo nội dung dữ liệu cho file /</a:t>
            </a:r>
            <a:r>
              <a:rPr lang="en-US" sz="2000" dirty="0" smtClean="0"/>
              <a:t>etc/bind/db.192</a:t>
            </a:r>
          </a:p>
          <a:p>
            <a:endParaRPr lang="en-US" sz="2000" dirty="0" smtClean="0"/>
          </a:p>
          <a:p>
            <a:endParaRPr lang="en-US" sz="2000" dirty="0"/>
          </a:p>
          <a:p>
            <a:endParaRPr lang="en-US" sz="2000" dirty="0" smtClean="0"/>
          </a:p>
          <a:p>
            <a:endParaRPr lang="en-US" sz="2000" dirty="0"/>
          </a:p>
          <a:p>
            <a:r>
              <a:rPr lang="en-US" sz="2000" dirty="0" smtClean="0"/>
              <a:t>Dịch </a:t>
            </a:r>
            <a:r>
              <a:rPr lang="en-US" sz="2000" dirty="0"/>
              <a:t>vụ DNS cần khởi động lại để các thay đổi có hiệu lực thông qua câu lệnh </a:t>
            </a:r>
            <a:r>
              <a:rPr lang="en-US" sz="2000" b="1" dirty="0"/>
              <a:t>sudo service bind9 restart</a:t>
            </a:r>
          </a:p>
        </p:txBody>
      </p:sp>
      <p:pic>
        <p:nvPicPr>
          <p:cNvPr id="4" name="Picture 3"/>
          <p:cNvPicPr/>
          <p:nvPr/>
        </p:nvPicPr>
        <p:blipFill>
          <a:blip r:embed="rId2"/>
          <a:stretch>
            <a:fillRect/>
          </a:stretch>
        </p:blipFill>
        <p:spPr>
          <a:xfrm>
            <a:off x="4248512" y="1419622"/>
            <a:ext cx="3543300" cy="648072"/>
          </a:xfrm>
          <a:prstGeom prst="rect">
            <a:avLst/>
          </a:prstGeom>
        </p:spPr>
      </p:pic>
      <p:pic>
        <p:nvPicPr>
          <p:cNvPr id="5" name="Picture 4"/>
          <p:cNvPicPr/>
          <p:nvPr/>
        </p:nvPicPr>
        <p:blipFill>
          <a:blip r:embed="rId3"/>
          <a:stretch>
            <a:fillRect/>
          </a:stretch>
        </p:blipFill>
        <p:spPr>
          <a:xfrm>
            <a:off x="3830275" y="2643758"/>
            <a:ext cx="3961537" cy="1296144"/>
          </a:xfrm>
          <a:prstGeom prst="rect">
            <a:avLst/>
          </a:prstGeom>
        </p:spPr>
      </p:pic>
    </p:spTree>
    <p:extLst>
      <p:ext uri="{BB962C8B-B14F-4D97-AF65-F5344CB8AC3E}">
        <p14:creationId xmlns:p14="http://schemas.microsoft.com/office/powerpoint/2010/main" val="4250993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DHCP (Windows Server)</a:t>
            </a:r>
            <a:endParaRPr lang="ko-KR" altLang="en-US" sz="2800" dirty="0"/>
          </a:p>
        </p:txBody>
      </p:sp>
      <p:sp>
        <p:nvSpPr>
          <p:cNvPr id="6" name="Text Placeholder 8"/>
          <p:cNvSpPr txBox="1">
            <a:spLocks/>
          </p:cNvSpPr>
          <p:nvPr/>
        </p:nvSpPr>
        <p:spPr>
          <a:xfrm>
            <a:off x="-396552" y="1143804"/>
            <a:ext cx="5068560" cy="3672408"/>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vi-VN" sz="2300" dirty="0" smtClean="0"/>
              <a:t>Khi </a:t>
            </a:r>
            <a:r>
              <a:rPr lang="vi-VN" sz="2300" dirty="0"/>
              <a:t>xây dựng hạ tầng </a:t>
            </a:r>
            <a:r>
              <a:rPr lang="vi-VN" sz="2300" dirty="0" smtClean="0"/>
              <a:t>cho </a:t>
            </a:r>
            <a:r>
              <a:rPr lang="vi-VN" sz="2300" dirty="0"/>
              <a:t>DHCP cần xem </a:t>
            </a:r>
            <a:r>
              <a:rPr lang="vi-VN" sz="2300" dirty="0" smtClean="0"/>
              <a:t>xét</a:t>
            </a:r>
            <a:r>
              <a:rPr lang="en-US" sz="2300" dirty="0" smtClean="0"/>
              <a:t>:</a:t>
            </a:r>
            <a:endParaRPr lang="vi-VN" sz="2300" dirty="0"/>
          </a:p>
          <a:p>
            <a:pPr lvl="1">
              <a:buFont typeface="Courier New" pitchFamily="49" charset="0"/>
              <a:buChar char="o"/>
            </a:pPr>
            <a:r>
              <a:rPr lang="vi-VN" sz="2300" dirty="0" smtClean="0"/>
              <a:t>Số </a:t>
            </a:r>
            <a:r>
              <a:rPr lang="vi-VN" sz="2300" dirty="0"/>
              <a:t>lượng mạng vật lý hay </a:t>
            </a:r>
            <a:r>
              <a:rPr lang="vi-VN" sz="2300" dirty="0" smtClean="0"/>
              <a:t>lô-gic </a:t>
            </a:r>
            <a:r>
              <a:rPr lang="vi-VN" sz="2300" dirty="0"/>
              <a:t>cần tự động </a:t>
            </a:r>
            <a:r>
              <a:rPr lang="vi-VN" sz="2300" dirty="0" smtClean="0"/>
              <a:t>cấu hình </a:t>
            </a:r>
            <a:r>
              <a:rPr lang="vi-VN" sz="2300" dirty="0"/>
              <a:t>IP</a:t>
            </a:r>
          </a:p>
          <a:p>
            <a:pPr lvl="1">
              <a:buFont typeface="Courier New" pitchFamily="49" charset="0"/>
              <a:buChar char="o"/>
            </a:pPr>
            <a:r>
              <a:rPr lang="vi-VN" sz="2300" dirty="0" smtClean="0"/>
              <a:t>Vị </a:t>
            </a:r>
            <a:r>
              <a:rPr lang="vi-VN" sz="2300" dirty="0"/>
              <a:t>trí bộ định tuyến</a:t>
            </a:r>
          </a:p>
          <a:p>
            <a:pPr lvl="1">
              <a:buFont typeface="Courier New" pitchFamily="49" charset="0"/>
              <a:buChar char="o"/>
            </a:pPr>
            <a:r>
              <a:rPr lang="vi-VN" sz="2300" dirty="0" smtClean="0"/>
              <a:t>Số </a:t>
            </a:r>
            <a:r>
              <a:rPr lang="vi-VN" sz="2300" dirty="0"/>
              <a:t>mạng LAN </a:t>
            </a:r>
            <a:r>
              <a:rPr lang="vi-VN" sz="2300" dirty="0" smtClean="0"/>
              <a:t>ảo</a:t>
            </a:r>
            <a:endParaRPr lang="en-US" sz="2300" dirty="0" smtClean="0"/>
          </a:p>
          <a:p>
            <a:pPr algn="l"/>
            <a:r>
              <a:rPr lang="en-US" altLang="ko-KR" sz="2300" dirty="0" smtClean="0"/>
              <a:t>      Một </a:t>
            </a:r>
            <a:r>
              <a:rPr lang="en-US" altLang="ko-KR" sz="2300" dirty="0"/>
              <a:t>sâu câu lệnh:</a:t>
            </a:r>
          </a:p>
          <a:p>
            <a:pPr marL="1200150" lvl="1" indent="-457200">
              <a:buFont typeface="Courier New" pitchFamily="49" charset="0"/>
              <a:buChar char="o"/>
            </a:pPr>
            <a:r>
              <a:rPr lang="en-US" altLang="ko-KR" sz="2300" dirty="0">
                <a:latin typeface="+mj-lt"/>
              </a:rPr>
              <a:t>Ping</a:t>
            </a:r>
          </a:p>
          <a:p>
            <a:pPr marL="1200150" lvl="1" indent="-457200">
              <a:buFont typeface="Courier New" pitchFamily="49" charset="0"/>
              <a:buChar char="o"/>
            </a:pPr>
            <a:r>
              <a:rPr lang="en-US" altLang="ko-KR" sz="2300" dirty="0">
                <a:latin typeface="+mj-lt"/>
              </a:rPr>
              <a:t>Nslookup</a:t>
            </a:r>
          </a:p>
          <a:p>
            <a:pPr marL="1200150" lvl="1" indent="-457200">
              <a:buFont typeface="Courier New" pitchFamily="49" charset="0"/>
              <a:buChar char="o"/>
            </a:pPr>
            <a:r>
              <a:rPr lang="en-US" altLang="ko-KR" sz="2300" dirty="0">
                <a:latin typeface="+mj-lt"/>
              </a:rPr>
              <a:t>Ipconfig</a:t>
            </a:r>
            <a:endParaRPr lang="ko-KR" altLang="en-US" sz="2300" dirty="0">
              <a:latin typeface="+mj-lt"/>
            </a:endParaRPr>
          </a:p>
          <a:p>
            <a:pPr marL="457200" lvl="1" indent="0">
              <a:buNone/>
            </a:pPr>
            <a:endParaRPr lang="en-US" sz="2400" dirty="0" smtClean="0"/>
          </a:p>
        </p:txBody>
      </p:sp>
      <p:pic>
        <p:nvPicPr>
          <p:cNvPr id="7" name="Picture 6"/>
          <p:cNvPicPr/>
          <p:nvPr/>
        </p:nvPicPr>
        <p:blipFill>
          <a:blip r:embed="rId3"/>
          <a:stretch>
            <a:fillRect/>
          </a:stretch>
        </p:blipFill>
        <p:spPr>
          <a:xfrm>
            <a:off x="4672008" y="717384"/>
            <a:ext cx="4204464" cy="3657600"/>
          </a:xfrm>
          <a:prstGeom prst="rect">
            <a:avLst/>
          </a:prstGeom>
        </p:spPr>
      </p:pic>
      <p:sp>
        <p:nvSpPr>
          <p:cNvPr id="10" name="Text Placeholder 7"/>
          <p:cNvSpPr>
            <a:spLocks noGrp="1"/>
          </p:cNvSpPr>
          <p:nvPr>
            <p:ph type="body" sz="quarter" idx="10"/>
          </p:nvPr>
        </p:nvSpPr>
        <p:spPr>
          <a:xfrm>
            <a:off x="4672008" y="4329708"/>
            <a:ext cx="4392488" cy="813792"/>
          </a:xfrm>
        </p:spPr>
        <p:txBody>
          <a:bodyPr/>
          <a:lstStyle/>
          <a:p>
            <a:r>
              <a:rPr lang="en-US" altLang="ko-KR" sz="2800" dirty="0" smtClean="0"/>
              <a:t>Tiện ích “Server Manager” để cài đặt DHCP</a:t>
            </a:r>
            <a:endParaRPr lang="ko-KR" altLang="en-US" sz="2800" dirty="0"/>
          </a:p>
        </p:txBody>
      </p:sp>
    </p:spTree>
    <p:extLst>
      <p:ext uri="{BB962C8B-B14F-4D97-AF65-F5344CB8AC3E}">
        <p14:creationId xmlns:p14="http://schemas.microsoft.com/office/powerpoint/2010/main" val="289574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DHCP (Linux Server)</a:t>
            </a:r>
            <a:endParaRPr lang="ko-KR" altLang="en-US" sz="2800" dirty="0"/>
          </a:p>
        </p:txBody>
      </p:sp>
      <p:sp>
        <p:nvSpPr>
          <p:cNvPr id="9" name="Content Placeholder 2"/>
          <p:cNvSpPr>
            <a:spLocks noGrp="1"/>
          </p:cNvSpPr>
          <p:nvPr/>
        </p:nvSpPr>
        <p:spPr>
          <a:xfrm>
            <a:off x="457200" y="562266"/>
            <a:ext cx="8229600" cy="309634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600" dirty="0"/>
              <a:t>Các thông tin cần mô tả trong file cấu hình gồm có dải địa chỉ mạng, máy chủ cổng, các máy chủ DNS và tên miền. Người quản trị có thể sửa đổi nội dung file cho phù hợp với yêu cầu quản trị.</a:t>
            </a:r>
          </a:p>
          <a:p>
            <a:pPr>
              <a:lnSpc>
                <a:spcPct val="120000"/>
              </a:lnSpc>
            </a:pPr>
            <a:r>
              <a:rPr lang="en-US" sz="2600" dirty="0" smtClean="0"/>
              <a:t>Người </a:t>
            </a:r>
            <a:r>
              <a:rPr lang="en-US" sz="2600" dirty="0"/>
              <a:t>quản trị kiểm tra các yêu cầu cấp phát được bằng </a:t>
            </a:r>
            <a:r>
              <a:rPr lang="en-US" sz="2600" dirty="0" smtClean="0"/>
              <a:t>cách kiểm tra nội </a:t>
            </a:r>
            <a:r>
              <a:rPr lang="en-US" sz="2600" dirty="0"/>
              <a:t>dung file nhật ký </a:t>
            </a:r>
            <a:r>
              <a:rPr lang="en-US" sz="2600" b="1" dirty="0"/>
              <a:t>/</a:t>
            </a:r>
            <a:r>
              <a:rPr lang="en-US" sz="2600" b="1" dirty="0" smtClean="0"/>
              <a:t>var/lib/dhcpd.leases </a:t>
            </a:r>
            <a:r>
              <a:rPr lang="en-US" sz="2600" dirty="0"/>
              <a:t>hay trạng thái của dịch vụ </a:t>
            </a:r>
            <a:r>
              <a:rPr lang="en-US" sz="2600" b="1" dirty="0" smtClean="0"/>
              <a:t>service </a:t>
            </a:r>
            <a:r>
              <a:rPr lang="en-US" sz="2600" b="1" dirty="0"/>
              <a:t>isc-dhcp-server status</a:t>
            </a:r>
          </a:p>
          <a:p>
            <a:pPr>
              <a:lnSpc>
                <a:spcPct val="120000"/>
              </a:lnSpc>
            </a:pPr>
            <a:r>
              <a:rPr lang="en-US" sz="2600" dirty="0"/>
              <a:t>Ngoài ra, người quản trị có thể sử dụng các câu lệnh có đặc quyền để kiểm tra và khởi động lại dịch vụ DHCP </a:t>
            </a:r>
            <a:r>
              <a:rPr lang="en-US" sz="2600" dirty="0" smtClean="0"/>
              <a:t/>
            </a:r>
            <a:br>
              <a:rPr lang="en-US" sz="2600" dirty="0" smtClean="0"/>
            </a:br>
            <a:r>
              <a:rPr lang="en-US" sz="2600" b="1" dirty="0" smtClean="0"/>
              <a:t>sudo </a:t>
            </a:r>
            <a:r>
              <a:rPr lang="en-US" sz="2600" b="1" dirty="0"/>
              <a:t>service isc-dhcp-server </a:t>
            </a:r>
            <a:r>
              <a:rPr lang="en-US" sz="2600" b="1" dirty="0" smtClean="0"/>
              <a:t>status/restart</a:t>
            </a:r>
            <a:r>
              <a:rPr lang="en-US" sz="2600" dirty="0" smtClean="0"/>
              <a:t>.</a:t>
            </a:r>
            <a:endParaRPr lang="en-US" sz="2600" dirty="0"/>
          </a:p>
        </p:txBody>
      </p:sp>
      <p:pic>
        <p:nvPicPr>
          <p:cNvPr id="10" name="Picture 9"/>
          <p:cNvPicPr/>
          <p:nvPr/>
        </p:nvPicPr>
        <p:blipFill>
          <a:blip r:embed="rId2"/>
          <a:stretch>
            <a:fillRect/>
          </a:stretch>
        </p:blipFill>
        <p:spPr>
          <a:xfrm>
            <a:off x="1691680" y="3435846"/>
            <a:ext cx="5904656" cy="1635647"/>
          </a:xfrm>
          <a:prstGeom prst="rect">
            <a:avLst/>
          </a:prstGeom>
        </p:spPr>
      </p:pic>
    </p:spTree>
    <p:extLst>
      <p:ext uri="{BB962C8B-B14F-4D97-AF65-F5344CB8AC3E}">
        <p14:creationId xmlns:p14="http://schemas.microsoft.com/office/powerpoint/2010/main" val="4069680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smtClean="0"/>
              <a:t>2: Chia sẻ File và máy in</a:t>
            </a:r>
            <a:endParaRPr lang="ko-KR" altLang="en-US" sz="2800"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060843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latin typeface="Roboto"/>
                <a:ea typeface="Roboto"/>
                <a:cs typeface="Roboto"/>
                <a:sym typeface="Roboto"/>
              </a:rPr>
              <a:t>Tổng quan</a:t>
            </a:r>
            <a:endParaRPr lang="ko-KR" altLang="en-US" dirty="0">
              <a:solidFill>
                <a:schemeClr val="tx1">
                  <a:lumMod val="75000"/>
                  <a:lumOff val="25000"/>
                </a:schemeClr>
              </a:solidFill>
            </a:endParaRPr>
          </a:p>
        </p:txBody>
      </p:sp>
      <p:sp>
        <p:nvSpPr>
          <p:cNvPr id="20" name="Shape 191"/>
          <p:cNvSpPr/>
          <p:nvPr/>
        </p:nvSpPr>
        <p:spPr>
          <a:xfrm>
            <a:off x="740723" y="1763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1" name="Shape 192"/>
          <p:cNvSpPr txBox="1">
            <a:spLocks noGrp="1"/>
          </p:cNvSpPr>
          <p:nvPr>
            <p:ph type="body" idx="4294967295"/>
          </p:nvPr>
        </p:nvSpPr>
        <p:spPr>
          <a:xfrm>
            <a:off x="1187624" y="1655775"/>
            <a:ext cx="2832900" cy="1051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400">
                <a:latin typeface="Roboto"/>
                <a:ea typeface="Roboto"/>
                <a:cs typeface="Roboto"/>
                <a:sym typeface="Roboto"/>
              </a:rPr>
              <a:t>Giới thiệu về dịch vụ file và in ấn</a:t>
            </a:r>
            <a:endParaRPr sz="1400">
              <a:latin typeface="Roboto"/>
              <a:ea typeface="Roboto"/>
              <a:cs typeface="Roboto"/>
              <a:sym typeface="Roboto"/>
            </a:endParaRPr>
          </a:p>
          <a:p>
            <a:pPr marL="0" lvl="0" indent="0" rtl="0">
              <a:spcBef>
                <a:spcPts val="1600"/>
              </a:spcBef>
              <a:spcAft>
                <a:spcPts val="1600"/>
              </a:spcAft>
              <a:buNone/>
            </a:pPr>
            <a:endParaRPr sz="1100">
              <a:latin typeface="Roboto"/>
              <a:ea typeface="Roboto"/>
              <a:cs typeface="Roboto"/>
              <a:sym typeface="Roboto"/>
            </a:endParaRPr>
          </a:p>
        </p:txBody>
      </p:sp>
      <p:sp>
        <p:nvSpPr>
          <p:cNvPr id="22" name="Shape 193"/>
          <p:cNvSpPr/>
          <p:nvPr/>
        </p:nvSpPr>
        <p:spPr>
          <a:xfrm>
            <a:off x="740723" y="2986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 name="Shape 194"/>
          <p:cNvSpPr txBox="1">
            <a:spLocks noGrp="1"/>
          </p:cNvSpPr>
          <p:nvPr>
            <p:ph type="body" idx="4294967295"/>
          </p:nvPr>
        </p:nvSpPr>
        <p:spPr>
          <a:xfrm>
            <a:off x="1187624" y="2889900"/>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t>Dịch vụ file trong windows  và </a:t>
            </a:r>
            <a:endParaRPr lang="en-GB" sz="1400" smtClean="0"/>
          </a:p>
          <a:p>
            <a:pPr marL="0" lvl="0" indent="0" rtl="0">
              <a:spcBef>
                <a:spcPts val="0"/>
              </a:spcBef>
              <a:spcAft>
                <a:spcPts val="1600"/>
              </a:spcAft>
              <a:buNone/>
            </a:pPr>
            <a:r>
              <a:rPr lang="en-GB" sz="1400" smtClean="0"/>
              <a:t>Linux</a:t>
            </a:r>
            <a:endParaRPr sz="1400"/>
          </a:p>
        </p:txBody>
      </p:sp>
      <p:sp>
        <p:nvSpPr>
          <p:cNvPr id="24" name="Shape 195"/>
          <p:cNvSpPr/>
          <p:nvPr/>
        </p:nvSpPr>
        <p:spPr>
          <a:xfrm>
            <a:off x="4430742" y="1763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5" name="Shape 196"/>
          <p:cNvSpPr txBox="1">
            <a:spLocks noGrp="1"/>
          </p:cNvSpPr>
          <p:nvPr>
            <p:ph type="body" idx="4294967295"/>
          </p:nvPr>
        </p:nvSpPr>
        <p:spPr>
          <a:xfrm>
            <a:off x="4876045" y="1655775"/>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t>Dịch vụ chia sẻ máy in trong </a:t>
            </a:r>
            <a:endParaRPr lang="en-GB" sz="1400" smtClean="0"/>
          </a:p>
          <a:p>
            <a:pPr marL="0" lvl="0" indent="0" rtl="0">
              <a:spcBef>
                <a:spcPts val="0"/>
              </a:spcBef>
              <a:spcAft>
                <a:spcPts val="1600"/>
              </a:spcAft>
              <a:buNone/>
            </a:pPr>
            <a:r>
              <a:rPr lang="en-GB" sz="1400" smtClean="0"/>
              <a:t>windows </a:t>
            </a:r>
            <a:r>
              <a:rPr lang="en-GB" sz="1400"/>
              <a:t>- Linux</a:t>
            </a:r>
            <a:endParaRPr sz="1400"/>
          </a:p>
        </p:txBody>
      </p:sp>
      <p:sp>
        <p:nvSpPr>
          <p:cNvPr id="26" name="Shape 197"/>
          <p:cNvSpPr/>
          <p:nvPr/>
        </p:nvSpPr>
        <p:spPr>
          <a:xfrm>
            <a:off x="4430742" y="2986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7" name="Shape 198"/>
          <p:cNvSpPr txBox="1">
            <a:spLocks noGrp="1"/>
          </p:cNvSpPr>
          <p:nvPr>
            <p:ph type="body" idx="4294967295"/>
          </p:nvPr>
        </p:nvSpPr>
        <p:spPr>
          <a:xfrm>
            <a:off x="4876045" y="2889900"/>
            <a:ext cx="2832900" cy="1051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400">
                <a:latin typeface="Roboto"/>
                <a:ea typeface="Roboto"/>
                <a:cs typeface="Roboto"/>
                <a:sym typeface="Roboto"/>
              </a:rPr>
              <a:t>Dịch vụ chia sẻ file giữa windows và Linux</a:t>
            </a:r>
            <a:endParaRPr sz="1400">
              <a:latin typeface="Roboto"/>
              <a:ea typeface="Roboto"/>
              <a:cs typeface="Roboto"/>
              <a:sym typeface="Roboto"/>
            </a:endParaRPr>
          </a:p>
        </p:txBody>
      </p:sp>
    </p:spTree>
    <p:extLst>
      <p:ext uri="{BB962C8B-B14F-4D97-AF65-F5344CB8AC3E}">
        <p14:creationId xmlns:p14="http://schemas.microsoft.com/office/powerpoint/2010/main" val="2360909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t>Dịch vụ file trong windows</a:t>
            </a:r>
            <a:endParaRPr lang="ko-KR" altLang="en-US" dirty="0">
              <a:solidFill>
                <a:schemeClr val="tx1">
                  <a:lumMod val="75000"/>
                  <a:lumOff val="25000"/>
                </a:schemeClr>
              </a:solidFill>
            </a:endParaRPr>
          </a:p>
        </p:txBody>
      </p:sp>
      <p:sp>
        <p:nvSpPr>
          <p:cNvPr id="3" name="Rectangle 2"/>
          <p:cNvSpPr/>
          <p:nvPr/>
        </p:nvSpPr>
        <p:spPr>
          <a:xfrm>
            <a:off x="827584" y="730900"/>
            <a:ext cx="7560840" cy="369332"/>
          </a:xfrm>
          <a:prstGeom prst="rect">
            <a:avLst/>
          </a:prstGeom>
        </p:spPr>
        <p:txBody>
          <a:bodyPr wrap="square">
            <a:spAutoFit/>
          </a:bodyPr>
          <a:lstStyle/>
          <a:p>
            <a:pPr lvl="0">
              <a:spcAft>
                <a:spcPts val="1600"/>
              </a:spcAft>
            </a:pPr>
            <a:r>
              <a:rPr lang="en-GB">
                <a:latin typeface="Roboto"/>
                <a:ea typeface="Roboto"/>
                <a:cs typeface="Roboto"/>
                <a:sym typeface="Roboto"/>
              </a:rPr>
              <a:t>Việc quản lý file thực hiện qua File Server Resource Manager</a:t>
            </a:r>
          </a:p>
        </p:txBody>
      </p:sp>
      <p:sp>
        <p:nvSpPr>
          <p:cNvPr id="12" name="Shape 209"/>
          <p:cNvSpPr txBox="1">
            <a:spLocks/>
          </p:cNvSpPr>
          <p:nvPr/>
        </p:nvSpPr>
        <p:spPr>
          <a:xfrm>
            <a:off x="395536" y="1318650"/>
            <a:ext cx="3300900" cy="1687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spcBef>
                <a:spcPts val="0"/>
              </a:spcBef>
            </a:pPr>
            <a:r>
              <a:rPr lang="en-GB" sz="2600" smtClean="0">
                <a:latin typeface="Roboto"/>
                <a:ea typeface="Roboto"/>
                <a:cs typeface="Roboto"/>
                <a:sym typeface="Roboto"/>
              </a:rPr>
              <a:t>Giao diện File Server Resource Manager</a:t>
            </a:r>
            <a:endParaRPr lang="en-GB" sz="2600">
              <a:latin typeface="Roboto"/>
              <a:ea typeface="Roboto"/>
              <a:cs typeface="Roboto"/>
              <a:sym typeface="Roboto"/>
            </a:endParaRPr>
          </a:p>
        </p:txBody>
      </p:sp>
      <p:sp>
        <p:nvSpPr>
          <p:cNvPr id="13" name="Shape 210"/>
          <p:cNvSpPr txBox="1">
            <a:spLocks/>
          </p:cNvSpPr>
          <p:nvPr/>
        </p:nvSpPr>
        <p:spPr>
          <a:xfrm>
            <a:off x="395536" y="2296275"/>
            <a:ext cx="3300900" cy="759000"/>
          </a:xfrm>
          <a:prstGeom prst="rect">
            <a:avLst/>
          </a:prstGeom>
        </p:spPr>
        <p:txBody>
          <a:bodyPr spcFirstLastPara="1" wrap="square" lIns="91425" tIns="91425" rIns="91425" bIns="91425" anchor="t" anchorCtr="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ts val="0"/>
              </a:spcBef>
              <a:buFont typeface="Arial" pitchFamily="34" charset="0"/>
              <a:buNone/>
            </a:pPr>
            <a:r>
              <a:rPr lang="vi-VN" sz="1200" smtClean="0">
                <a:solidFill>
                  <a:srgbClr val="000000"/>
                </a:solidFill>
                <a:latin typeface="Roboto"/>
                <a:ea typeface="Roboto"/>
                <a:cs typeface="Roboto"/>
                <a:sym typeface="Roboto"/>
              </a:rPr>
              <a:t>Ngoài ra việc thực hiện chia sẻ file có thể </a:t>
            </a:r>
            <a:endParaRPr lang="en-US" sz="1200" smtClean="0">
              <a:solidFill>
                <a:srgbClr val="000000"/>
              </a:solidFill>
              <a:latin typeface="Roboto"/>
              <a:ea typeface="Roboto"/>
              <a:cs typeface="Roboto"/>
              <a:sym typeface="Roboto"/>
            </a:endParaRPr>
          </a:p>
          <a:p>
            <a:pPr marL="0" indent="0">
              <a:lnSpc>
                <a:spcPct val="115000"/>
              </a:lnSpc>
              <a:spcBef>
                <a:spcPts val="0"/>
              </a:spcBef>
              <a:buFont typeface="Arial" pitchFamily="34" charset="0"/>
              <a:buNone/>
            </a:pPr>
            <a:r>
              <a:rPr lang="vi-VN" sz="1200" smtClean="0">
                <a:solidFill>
                  <a:srgbClr val="000000"/>
                </a:solidFill>
                <a:latin typeface="Roboto"/>
                <a:ea typeface="Roboto"/>
                <a:cs typeface="Roboto"/>
                <a:sym typeface="Roboto"/>
              </a:rPr>
              <a:t>được thực hiện trực tiếp từ trình duyệt file của </a:t>
            </a:r>
            <a:endParaRPr lang="en-US" sz="1200" smtClean="0">
              <a:solidFill>
                <a:srgbClr val="000000"/>
              </a:solidFill>
              <a:latin typeface="Roboto"/>
              <a:ea typeface="Roboto"/>
              <a:cs typeface="Roboto"/>
              <a:sym typeface="Roboto"/>
            </a:endParaRPr>
          </a:p>
          <a:p>
            <a:pPr marL="0" indent="0">
              <a:lnSpc>
                <a:spcPct val="115000"/>
              </a:lnSpc>
              <a:spcBef>
                <a:spcPts val="0"/>
              </a:spcBef>
              <a:buFont typeface="Arial" pitchFamily="34" charset="0"/>
              <a:buNone/>
            </a:pPr>
            <a:r>
              <a:rPr lang="vi-VN" sz="1200" smtClean="0">
                <a:solidFill>
                  <a:srgbClr val="000000"/>
                </a:solidFill>
                <a:latin typeface="Roboto"/>
                <a:ea typeface="Roboto"/>
                <a:cs typeface="Roboto"/>
                <a:sym typeface="Roboto"/>
              </a:rPr>
              <a:t>Windows.</a:t>
            </a:r>
            <a:endParaRPr lang="vi-VN">
              <a:latin typeface="Roboto"/>
              <a:ea typeface="Roboto"/>
              <a:cs typeface="Roboto"/>
              <a:sym typeface="Roboto"/>
            </a:endParaRPr>
          </a:p>
        </p:txBody>
      </p:sp>
      <p:pic>
        <p:nvPicPr>
          <p:cNvPr id="14" name="Shape 211"/>
          <p:cNvPicPr preferRelativeResize="0"/>
          <p:nvPr/>
        </p:nvPicPr>
        <p:blipFill>
          <a:blip r:embed="rId2">
            <a:alphaModFix/>
          </a:blip>
          <a:stretch>
            <a:fillRect/>
          </a:stretch>
        </p:blipFill>
        <p:spPr>
          <a:xfrm>
            <a:off x="3944535" y="1085007"/>
            <a:ext cx="5174826" cy="3841685"/>
          </a:xfrm>
          <a:prstGeom prst="rect">
            <a:avLst/>
          </a:prstGeom>
          <a:noFill/>
          <a:ln>
            <a:noFill/>
          </a:ln>
        </p:spPr>
      </p:pic>
    </p:spTree>
    <p:extLst>
      <p:ext uri="{BB962C8B-B14F-4D97-AF65-F5344CB8AC3E}">
        <p14:creationId xmlns:p14="http://schemas.microsoft.com/office/powerpoint/2010/main" val="2749742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a:t>Dịch vụ file trong windows</a:t>
            </a:r>
            <a:endParaRPr lang="ko-KR" altLang="en-US" dirty="0">
              <a:solidFill>
                <a:schemeClr val="tx1">
                  <a:lumMod val="75000"/>
                  <a:lumOff val="25000"/>
                </a:schemeClr>
              </a:solidFill>
            </a:endParaRPr>
          </a:p>
        </p:txBody>
      </p:sp>
      <p:sp>
        <p:nvSpPr>
          <p:cNvPr id="3" name="Rectangle 2"/>
          <p:cNvSpPr/>
          <p:nvPr/>
        </p:nvSpPr>
        <p:spPr>
          <a:xfrm>
            <a:off x="827584" y="730900"/>
            <a:ext cx="7560840" cy="369332"/>
          </a:xfrm>
          <a:prstGeom prst="rect">
            <a:avLst/>
          </a:prstGeom>
        </p:spPr>
        <p:txBody>
          <a:bodyPr wrap="square">
            <a:spAutoFit/>
          </a:bodyPr>
          <a:lstStyle/>
          <a:p>
            <a:pPr lvl="0">
              <a:spcAft>
                <a:spcPts val="1600"/>
              </a:spcAft>
            </a:pPr>
            <a:r>
              <a:rPr lang="en-GB">
                <a:latin typeface="Roboto"/>
                <a:ea typeface="Roboto"/>
                <a:cs typeface="Roboto"/>
                <a:sym typeface="Roboto"/>
              </a:rPr>
              <a:t>Việc quản lý file thực hiện qua File Server Resource Manager</a:t>
            </a:r>
          </a:p>
        </p:txBody>
      </p:sp>
      <p:sp>
        <p:nvSpPr>
          <p:cNvPr id="12" name="Shape 209"/>
          <p:cNvSpPr txBox="1">
            <a:spLocks/>
          </p:cNvSpPr>
          <p:nvPr/>
        </p:nvSpPr>
        <p:spPr>
          <a:xfrm>
            <a:off x="395536" y="1318650"/>
            <a:ext cx="3300900" cy="1687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spcBef>
                <a:spcPts val="0"/>
              </a:spcBef>
            </a:pPr>
            <a:r>
              <a:rPr lang="en-GB" sz="2800">
                <a:latin typeface="Roboto"/>
                <a:ea typeface="Roboto"/>
                <a:cs typeface="Roboto"/>
                <a:sym typeface="Roboto"/>
              </a:rPr>
              <a:t>Việc thực hiện chia sẻ file có thể được thực hiện trực tiếp </a:t>
            </a:r>
            <a:endParaRPr lang="en-GB" sz="2800" smtClean="0">
              <a:latin typeface="Roboto"/>
              <a:ea typeface="Roboto"/>
              <a:cs typeface="Roboto"/>
              <a:sym typeface="Roboto"/>
            </a:endParaRPr>
          </a:p>
          <a:p>
            <a:pPr>
              <a:spcBef>
                <a:spcPts val="0"/>
              </a:spcBef>
            </a:pPr>
            <a:r>
              <a:rPr lang="en-GB" sz="2800" smtClean="0">
                <a:latin typeface="Roboto"/>
                <a:ea typeface="Roboto"/>
                <a:cs typeface="Roboto"/>
                <a:sym typeface="Roboto"/>
              </a:rPr>
              <a:t>từ </a:t>
            </a:r>
            <a:r>
              <a:rPr lang="en-GB" sz="2800">
                <a:latin typeface="Roboto"/>
                <a:ea typeface="Roboto"/>
                <a:cs typeface="Roboto"/>
                <a:sym typeface="Roboto"/>
              </a:rPr>
              <a:t>trình duyệt file </a:t>
            </a:r>
            <a:endParaRPr lang="en-GB" sz="2800" smtClean="0">
              <a:latin typeface="Roboto"/>
              <a:ea typeface="Roboto"/>
              <a:cs typeface="Roboto"/>
              <a:sym typeface="Roboto"/>
            </a:endParaRPr>
          </a:p>
          <a:p>
            <a:pPr>
              <a:spcBef>
                <a:spcPts val="0"/>
              </a:spcBef>
            </a:pPr>
            <a:r>
              <a:rPr lang="en-GB" sz="2800" smtClean="0">
                <a:latin typeface="Roboto"/>
                <a:ea typeface="Roboto"/>
                <a:cs typeface="Roboto"/>
                <a:sym typeface="Roboto"/>
              </a:rPr>
              <a:t>của </a:t>
            </a:r>
            <a:r>
              <a:rPr lang="en-GB" sz="2800">
                <a:latin typeface="Roboto"/>
                <a:ea typeface="Roboto"/>
                <a:cs typeface="Roboto"/>
                <a:sym typeface="Roboto"/>
              </a:rPr>
              <a:t>Windows.</a:t>
            </a:r>
            <a:endParaRPr lang="en-GB" sz="2600">
              <a:latin typeface="Roboto"/>
              <a:ea typeface="Roboto"/>
              <a:cs typeface="Roboto"/>
              <a:sym typeface="Roboto"/>
            </a:endParaRPr>
          </a:p>
        </p:txBody>
      </p:sp>
      <p:sp>
        <p:nvSpPr>
          <p:cNvPr id="13" name="Shape 210"/>
          <p:cNvSpPr txBox="1">
            <a:spLocks/>
          </p:cNvSpPr>
          <p:nvPr/>
        </p:nvSpPr>
        <p:spPr>
          <a:xfrm>
            <a:off x="395536" y="2296275"/>
            <a:ext cx="3300900" cy="759000"/>
          </a:xfrm>
          <a:prstGeom prst="rect">
            <a:avLst/>
          </a:prstGeom>
        </p:spPr>
        <p:txBody>
          <a:bodyPr spcFirstLastPara="1" wrap="square" lIns="91425" tIns="91425" rIns="91425" bIns="91425" anchor="t" anchorCtr="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ts val="0"/>
              </a:spcBef>
              <a:buFont typeface="Arial" pitchFamily="34" charset="0"/>
              <a:buNone/>
            </a:pPr>
            <a:endParaRPr lang="vi-VN">
              <a:latin typeface="Roboto"/>
              <a:ea typeface="Roboto"/>
              <a:cs typeface="Roboto"/>
              <a:sym typeface="Roboto"/>
            </a:endParaRPr>
          </a:p>
        </p:txBody>
      </p:sp>
      <p:pic>
        <p:nvPicPr>
          <p:cNvPr id="7" name="Shape 217"/>
          <p:cNvPicPr preferRelativeResize="0"/>
          <p:nvPr/>
        </p:nvPicPr>
        <p:blipFill>
          <a:blip r:embed="rId2">
            <a:alphaModFix/>
          </a:blip>
          <a:stretch>
            <a:fillRect/>
          </a:stretch>
        </p:blipFill>
        <p:spPr>
          <a:xfrm>
            <a:off x="3849332" y="1275606"/>
            <a:ext cx="5148424" cy="3406550"/>
          </a:xfrm>
          <a:prstGeom prst="rect">
            <a:avLst/>
          </a:prstGeom>
          <a:noFill/>
          <a:ln>
            <a:noFill/>
          </a:ln>
        </p:spPr>
      </p:pic>
    </p:spTree>
    <p:extLst>
      <p:ext uri="{BB962C8B-B14F-4D97-AF65-F5344CB8AC3E}">
        <p14:creationId xmlns:p14="http://schemas.microsoft.com/office/powerpoint/2010/main" val="1866217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31"/>
          <p:cNvSpPr txBox="1">
            <a:spLocks/>
          </p:cNvSpPr>
          <p:nvPr/>
        </p:nvSpPr>
        <p:spPr>
          <a:xfrm>
            <a:off x="730000" y="1318650"/>
            <a:ext cx="3300900" cy="1687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spcBef>
                <a:spcPts val="0"/>
              </a:spcBef>
            </a:pPr>
            <a:r>
              <a:rPr lang="en-GB" smtClean="0">
                <a:latin typeface="Roboto"/>
                <a:ea typeface="Roboto"/>
                <a:cs typeface="Roboto"/>
                <a:sym typeface="Roboto"/>
              </a:rPr>
              <a:t>FTP</a:t>
            </a:r>
            <a:endParaRPr lang="en-GB">
              <a:latin typeface="Roboto"/>
              <a:ea typeface="Roboto"/>
              <a:cs typeface="Roboto"/>
              <a:sym typeface="Roboto"/>
            </a:endParaRPr>
          </a:p>
        </p:txBody>
      </p:sp>
      <p:sp>
        <p:nvSpPr>
          <p:cNvPr id="9" name="Shape 232"/>
          <p:cNvSpPr txBox="1">
            <a:spLocks/>
          </p:cNvSpPr>
          <p:nvPr/>
        </p:nvSpPr>
        <p:spPr>
          <a:xfrm>
            <a:off x="730000" y="1991100"/>
            <a:ext cx="3300900" cy="2593200"/>
          </a:xfrm>
          <a:prstGeom prst="rect">
            <a:avLst/>
          </a:prstGeom>
        </p:spPr>
        <p:txBody>
          <a:bodyPr spcFirstLastPara="1" wrap="square" lIns="91425" tIns="91425" rIns="91425" bIns="91425" anchor="t" anchorCtr="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5000"/>
              </a:lnSpc>
              <a:spcBef>
                <a:spcPts val="0"/>
              </a:spcBef>
              <a:buFont typeface="Arial" pitchFamily="34" charset="0"/>
              <a:buNone/>
            </a:pPr>
            <a:r>
              <a:rPr lang="vi-VN" sz="1300" smtClean="0">
                <a:latin typeface="Roboto"/>
                <a:ea typeface="Roboto"/>
                <a:cs typeface="Roboto"/>
                <a:sym typeface="Roboto"/>
              </a:rPr>
              <a:t>- Hoạt động theo cơ chế client/server và dùng hai cổng là 21 để điều khiển và cổng 20 để trao đổi dữ liệu</a:t>
            </a:r>
          </a:p>
          <a:p>
            <a:pPr marL="0" indent="0">
              <a:lnSpc>
                <a:spcPct val="115000"/>
              </a:lnSpc>
              <a:spcBef>
                <a:spcPts val="0"/>
              </a:spcBef>
              <a:buFont typeface="Arial" pitchFamily="34" charset="0"/>
              <a:buNone/>
            </a:pPr>
            <a:r>
              <a:rPr lang="vi-VN" sz="1300" smtClean="0">
                <a:latin typeface="Roboto"/>
                <a:ea typeface="Roboto"/>
                <a:cs typeface="Roboto"/>
                <a:sym typeface="Roboto"/>
              </a:rPr>
              <a:t>- Các thư mục chia sẻ file được mặc định tại </a:t>
            </a:r>
            <a:r>
              <a:rPr lang="vi-VN" sz="1300" b="1" smtClean="0">
                <a:latin typeface="Roboto"/>
                <a:ea typeface="Roboto"/>
                <a:cs typeface="Roboto"/>
                <a:sym typeface="Roboto"/>
              </a:rPr>
              <a:t>/svr/ftp</a:t>
            </a:r>
          </a:p>
          <a:p>
            <a:pPr marL="0" indent="0">
              <a:lnSpc>
                <a:spcPct val="115000"/>
              </a:lnSpc>
              <a:spcBef>
                <a:spcPts val="0"/>
              </a:spcBef>
              <a:buFont typeface="Arial" pitchFamily="34" charset="0"/>
              <a:buNone/>
            </a:pPr>
            <a:r>
              <a:rPr lang="vi-VN" sz="1300" smtClean="0">
                <a:latin typeface="Roboto"/>
                <a:ea typeface="Roboto"/>
                <a:cs typeface="Roboto"/>
                <a:sym typeface="Roboto"/>
              </a:rPr>
              <a:t>- Các thông tin cấu hình: </a:t>
            </a:r>
            <a:r>
              <a:rPr lang="vi-VN" sz="1300" b="1" smtClean="0">
                <a:latin typeface="Roboto"/>
                <a:ea typeface="Roboto"/>
                <a:cs typeface="Roboto"/>
                <a:sym typeface="Roboto"/>
              </a:rPr>
              <a:t>/etc/vsftpd.conf</a:t>
            </a:r>
          </a:p>
          <a:p>
            <a:pPr marL="0" indent="0">
              <a:lnSpc>
                <a:spcPct val="115000"/>
              </a:lnSpc>
              <a:spcBef>
                <a:spcPts val="0"/>
              </a:spcBef>
              <a:buFont typeface="Arial" pitchFamily="34" charset="0"/>
              <a:buNone/>
            </a:pPr>
            <a:r>
              <a:rPr lang="vi-VN" sz="1300" smtClean="0">
                <a:latin typeface="Roboto"/>
                <a:ea typeface="Roboto"/>
                <a:cs typeface="Roboto"/>
                <a:sym typeface="Roboto"/>
              </a:rPr>
              <a:t>- Người dùng cần cài chương trình khách FTP để sử dụng dịch vụ</a:t>
            </a:r>
          </a:p>
          <a:p>
            <a:pPr marL="0" indent="622300">
              <a:lnSpc>
                <a:spcPct val="115000"/>
              </a:lnSpc>
              <a:spcBef>
                <a:spcPts val="0"/>
              </a:spcBef>
              <a:buFont typeface="Arial" pitchFamily="34" charset="0"/>
              <a:buNone/>
            </a:pPr>
            <a:endParaRPr lang="vi-VN" sz="1300" smtClean="0">
              <a:latin typeface="Roboto"/>
              <a:ea typeface="Roboto"/>
              <a:cs typeface="Roboto"/>
              <a:sym typeface="Roboto"/>
            </a:endParaRPr>
          </a:p>
          <a:p>
            <a:pPr marL="0" indent="0">
              <a:spcBef>
                <a:spcPts val="0"/>
              </a:spcBef>
              <a:buFont typeface="Arial" pitchFamily="34" charset="0"/>
              <a:buNone/>
            </a:pPr>
            <a:endParaRPr lang="vi-VN">
              <a:latin typeface="Roboto"/>
              <a:ea typeface="Roboto"/>
              <a:cs typeface="Roboto"/>
              <a:sym typeface="Roboto"/>
            </a:endParaRPr>
          </a:p>
        </p:txBody>
      </p:sp>
      <p:sp>
        <p:nvSpPr>
          <p:cNvPr id="10" name="Shape 233"/>
          <p:cNvSpPr txBox="1">
            <a:spLocks noGrp="1"/>
          </p:cNvSpPr>
          <p:nvPr>
            <p:ph type="body" idx="4294967295"/>
          </p:nvPr>
        </p:nvSpPr>
        <p:spPr>
          <a:xfrm>
            <a:off x="5174224" y="1131590"/>
            <a:ext cx="3469742" cy="393983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4400">
                <a:latin typeface="Roboto"/>
                <a:ea typeface="Roboto"/>
                <a:cs typeface="Roboto"/>
                <a:sym typeface="Roboto"/>
              </a:rPr>
              <a:t>NFS</a:t>
            </a:r>
            <a:endParaRPr sz="4400">
              <a:latin typeface="Roboto"/>
              <a:ea typeface="Roboto"/>
              <a:cs typeface="Roboto"/>
              <a:sym typeface="Roboto"/>
            </a:endParaRPr>
          </a:p>
          <a:p>
            <a:pPr marL="0" lvl="0" indent="0" rtl="0">
              <a:spcBef>
                <a:spcPts val="1600"/>
              </a:spcBef>
              <a:spcAft>
                <a:spcPts val="0"/>
              </a:spcAft>
              <a:buNone/>
            </a:pPr>
            <a:r>
              <a:rPr lang="en-GB" sz="1300">
                <a:latin typeface="Roboto"/>
                <a:ea typeface="Roboto"/>
                <a:cs typeface="Roboto"/>
                <a:sym typeface="Roboto"/>
              </a:rPr>
              <a:t>- Cho phép người dùng sử dụng file/thư mục trên máy tính mạng giống như trong ổ đĩa cục bộ. Dịch vụ NFS hoạt động theo mô hình chủ/khách.</a:t>
            </a:r>
            <a:endParaRPr sz="1300">
              <a:latin typeface="Roboto"/>
              <a:ea typeface="Roboto"/>
              <a:cs typeface="Roboto"/>
              <a:sym typeface="Roboto"/>
            </a:endParaRPr>
          </a:p>
          <a:p>
            <a:pPr marL="0" lvl="0" indent="0" rtl="0">
              <a:spcBef>
                <a:spcPts val="0"/>
              </a:spcBef>
              <a:spcAft>
                <a:spcPts val="0"/>
              </a:spcAft>
              <a:buNone/>
            </a:pPr>
            <a:r>
              <a:rPr lang="en-GB" sz="1300">
                <a:latin typeface="Roboto"/>
                <a:ea typeface="Roboto"/>
                <a:cs typeface="Roboto"/>
                <a:sym typeface="Roboto"/>
              </a:rPr>
              <a:t>Ưu điểm:</a:t>
            </a:r>
            <a:endParaRPr sz="1300">
              <a:latin typeface="Roboto"/>
              <a:ea typeface="Roboto"/>
              <a:cs typeface="Roboto"/>
              <a:sym typeface="Roboto"/>
            </a:endParaRPr>
          </a:p>
          <a:p>
            <a:pPr marL="457200" lvl="0" indent="-311150" rtl="0">
              <a:spcBef>
                <a:spcPts val="0"/>
              </a:spcBef>
              <a:spcAft>
                <a:spcPts val="0"/>
              </a:spcAft>
              <a:buSzPts val="1300"/>
              <a:buFont typeface="Roboto"/>
              <a:buChar char="-"/>
            </a:pPr>
            <a:r>
              <a:rPr lang="en-GB" sz="1300">
                <a:latin typeface="Roboto"/>
                <a:ea typeface="Roboto"/>
                <a:cs typeface="Roboto"/>
                <a:sym typeface="Roboto"/>
              </a:rPr>
              <a:t>tiết kiệm không gian lưu trữ trên các máy trạm nhờ vào việc cất giữ các dữ liệu dùng chung lên máy chủ mà truy cập được qua mạng.</a:t>
            </a:r>
            <a:endParaRPr sz="1300">
              <a:latin typeface="Roboto"/>
              <a:ea typeface="Roboto"/>
              <a:cs typeface="Roboto"/>
              <a:sym typeface="Roboto"/>
            </a:endParaRPr>
          </a:p>
          <a:p>
            <a:pPr marL="0" lvl="0" indent="0" rtl="0">
              <a:spcBef>
                <a:spcPts val="0"/>
              </a:spcBef>
              <a:spcAft>
                <a:spcPts val="0"/>
              </a:spcAft>
              <a:buNone/>
            </a:pPr>
            <a:r>
              <a:rPr lang="en-GB" sz="1300">
                <a:latin typeface="Roboto"/>
                <a:ea typeface="Roboto"/>
                <a:cs typeface="Roboto"/>
                <a:sym typeface="Roboto"/>
              </a:rPr>
              <a:t>Cài đặt: </a:t>
            </a:r>
            <a:r>
              <a:rPr lang="en-GB" sz="1300" b="1">
                <a:latin typeface="Roboto"/>
                <a:ea typeface="Roboto"/>
                <a:cs typeface="Roboto"/>
                <a:sym typeface="Roboto"/>
              </a:rPr>
              <a:t>sudo apt-get install nfs-kernel-server</a:t>
            </a:r>
            <a:endParaRPr sz="1300" b="1">
              <a:latin typeface="Roboto"/>
              <a:ea typeface="Roboto"/>
              <a:cs typeface="Roboto"/>
              <a:sym typeface="Roboto"/>
            </a:endParaRPr>
          </a:p>
          <a:p>
            <a:pPr marL="0" lvl="0" indent="0">
              <a:spcBef>
                <a:spcPts val="0"/>
              </a:spcBef>
              <a:spcAft>
                <a:spcPts val="0"/>
              </a:spcAft>
              <a:buNone/>
            </a:pPr>
            <a:endParaRPr/>
          </a:p>
          <a:p>
            <a:pPr marL="0" lvl="0" indent="0">
              <a:spcBef>
                <a:spcPts val="1600"/>
              </a:spcBef>
              <a:spcAft>
                <a:spcPts val="1600"/>
              </a:spcAft>
              <a:buNone/>
            </a:pPr>
            <a:endParaRPr/>
          </a:p>
        </p:txBody>
      </p:sp>
    </p:spTree>
    <p:extLst>
      <p:ext uri="{BB962C8B-B14F-4D97-AF65-F5344CB8AC3E}">
        <p14:creationId xmlns:p14="http://schemas.microsoft.com/office/powerpoint/2010/main" val="3537744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3.googleusercontent.com/Wum4FmFC5sYVpHfCQaCPdfftSZkNxKaul5way1Ns1zmjW_8Paqk-HAyxcXi7FTFblAWBW_2Pjl6VrzaCw4yjlqFehshRwXBXnqdz9jinshkJ4DjZOrUhew_1FHSyiJd2frgI2moN"/>
          <p:cNvPicPr/>
          <p:nvPr/>
        </p:nvPicPr>
        <p:blipFill>
          <a:blip r:embed="rId2">
            <a:extLst>
              <a:ext uri="{28A0092B-C50C-407E-A947-70E740481C1C}">
                <a14:useLocalDpi xmlns:a14="http://schemas.microsoft.com/office/drawing/2010/main" val="0"/>
              </a:ext>
            </a:extLst>
          </a:blip>
          <a:srcRect/>
          <a:stretch>
            <a:fillRect/>
          </a:stretch>
        </p:blipFill>
        <p:spPr bwMode="auto">
          <a:xfrm>
            <a:off x="323528" y="703147"/>
            <a:ext cx="3096344" cy="3774440"/>
          </a:xfrm>
          <a:prstGeom prst="rect">
            <a:avLst/>
          </a:prstGeom>
          <a:noFill/>
          <a:ln>
            <a:noFill/>
          </a:ln>
        </p:spPr>
      </p:pic>
      <p:pic>
        <p:nvPicPr>
          <p:cNvPr id="5" name="Picture 4" descr="https://lh3.googleusercontent.com/KJ-rUAJm97TMDUaCAyMtLguU5oEahkvjqZNpj6_UT7dHfLgXBcaTMTMy2r9NN1p__DkugPC1qDVATcBQt5SOQX_M4PMFK_xmNdHe-nC9wDWfr-6tAJ_3EheGFUFNMLHcv_5E4NOE"/>
          <p:cNvPicPr/>
          <p:nvPr/>
        </p:nvPicPr>
        <p:blipFill>
          <a:blip r:embed="rId3">
            <a:extLst>
              <a:ext uri="{28A0092B-C50C-407E-A947-70E740481C1C}">
                <a14:useLocalDpi xmlns:a14="http://schemas.microsoft.com/office/drawing/2010/main" val="0"/>
              </a:ext>
            </a:extLst>
          </a:blip>
          <a:srcRect/>
          <a:stretch>
            <a:fillRect/>
          </a:stretch>
        </p:blipFill>
        <p:spPr bwMode="auto">
          <a:xfrm>
            <a:off x="4355976" y="703147"/>
            <a:ext cx="4320480" cy="3774440"/>
          </a:xfrm>
          <a:prstGeom prst="rect">
            <a:avLst/>
          </a:prstGeom>
          <a:noFill/>
          <a:ln>
            <a:noFill/>
          </a:ln>
        </p:spPr>
      </p:pic>
    </p:spTree>
    <p:extLst>
      <p:ext uri="{BB962C8B-B14F-4D97-AF65-F5344CB8AC3E}">
        <p14:creationId xmlns:p14="http://schemas.microsoft.com/office/powerpoint/2010/main" val="504597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267494"/>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smtClean="0">
                <a:solidFill>
                  <a:schemeClr val="tx1">
                    <a:lumMod val="75000"/>
                    <a:lumOff val="25000"/>
                  </a:schemeClr>
                </a:solidFill>
                <a:cs typeface="Arial" pitchFamily="34" charset="0"/>
              </a:rPr>
              <a:t>Thành viên</a:t>
            </a:r>
            <a:endParaRPr lang="en-US" sz="3600" dirty="0">
              <a:solidFill>
                <a:schemeClr val="tx1">
                  <a:lumMod val="75000"/>
                  <a:lumOff val="25000"/>
                </a:schemeClr>
              </a:solidFill>
              <a:cs typeface="Arial" pitchFamily="34" charset="0"/>
            </a:endParaRPr>
          </a:p>
        </p:txBody>
      </p:sp>
      <p:grpSp>
        <p:nvGrpSpPr>
          <p:cNvPr id="4" name="Group 3"/>
          <p:cNvGrpSpPr/>
          <p:nvPr/>
        </p:nvGrpSpPr>
        <p:grpSpPr>
          <a:xfrm>
            <a:off x="2267744" y="1059582"/>
            <a:ext cx="6552728" cy="9144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509438" y="126292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grpSp>
        <p:nvGrpSpPr>
          <p:cNvPr id="9" name="Group 8"/>
          <p:cNvGrpSpPr/>
          <p:nvPr/>
        </p:nvGrpSpPr>
        <p:grpSpPr>
          <a:xfrm>
            <a:off x="3382961" y="1239623"/>
            <a:ext cx="4752528" cy="546274"/>
            <a:chOff x="2299400" y="1781114"/>
            <a:chExt cx="4576856" cy="546274"/>
          </a:xfrm>
        </p:grpSpPr>
        <p:sp>
          <p:nvSpPr>
            <p:cNvPr id="10"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smtClean="0">
                  <a:solidFill>
                    <a:schemeClr val="tx1">
                      <a:lumMod val="75000"/>
                      <a:lumOff val="25000"/>
                    </a:schemeClr>
                  </a:solidFill>
                  <a:cs typeface="Arial" pitchFamily="34" charset="0"/>
                </a:rPr>
                <a:t>Nguyễn Thế Thăng Long	- B16DCAT097 </a:t>
              </a:r>
              <a:endParaRPr lang="en-US" altLang="ko-KR" sz="1200" b="1" dirty="0">
                <a:solidFill>
                  <a:schemeClr val="tx1">
                    <a:lumMod val="75000"/>
                    <a:lumOff val="25000"/>
                  </a:schemeClr>
                </a:solidFill>
                <a:cs typeface="Arial" pitchFamily="34" charset="0"/>
              </a:endParaRPr>
            </a:p>
          </p:txBody>
        </p:sp>
        <p:sp>
          <p:nvSpPr>
            <p:cNvPr id="11"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smtClean="0">
                  <a:solidFill>
                    <a:schemeClr val="tx1">
                      <a:lumMod val="75000"/>
                      <a:lumOff val="25000"/>
                    </a:schemeClr>
                  </a:solidFill>
                  <a:cs typeface="Arial" pitchFamily="34" charset="0"/>
                </a:rPr>
                <a:t>Dịch vụ DNS/DHCP</a:t>
              </a:r>
              <a:endParaRPr lang="ko-KR" altLang="en-US" sz="1200" dirty="0">
                <a:solidFill>
                  <a:schemeClr val="tx1">
                    <a:lumMod val="75000"/>
                    <a:lumOff val="25000"/>
                  </a:schemeClr>
                </a:solidFill>
                <a:cs typeface="Arial" pitchFamily="34" charset="0"/>
              </a:endParaRPr>
            </a:p>
          </p:txBody>
        </p:sp>
      </p:grpSp>
      <p:grpSp>
        <p:nvGrpSpPr>
          <p:cNvPr id="12" name="Group 11"/>
          <p:cNvGrpSpPr/>
          <p:nvPr/>
        </p:nvGrpSpPr>
        <p:grpSpPr>
          <a:xfrm>
            <a:off x="2264738" y="1982609"/>
            <a:ext cx="6552728" cy="9144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261732" y="2905636"/>
            <a:ext cx="6552728" cy="9144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258726" y="3828663"/>
            <a:ext cx="6552728" cy="91440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509438" y="2187449"/>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grpSp>
        <p:nvGrpSpPr>
          <p:cNvPr id="25" name="Group 24"/>
          <p:cNvGrpSpPr/>
          <p:nvPr/>
        </p:nvGrpSpPr>
        <p:grpSpPr>
          <a:xfrm>
            <a:off x="3382961" y="2164145"/>
            <a:ext cx="4752528" cy="546274"/>
            <a:chOff x="2299400" y="1781114"/>
            <a:chExt cx="4576856" cy="546274"/>
          </a:xfrm>
        </p:grpSpPr>
        <p:sp>
          <p:nvSpPr>
            <p:cNvPr id="26"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smtClean="0">
                  <a:solidFill>
                    <a:schemeClr val="tx1">
                      <a:lumMod val="75000"/>
                      <a:lumOff val="25000"/>
                    </a:schemeClr>
                  </a:solidFill>
                  <a:cs typeface="Arial" pitchFamily="34" charset="0"/>
                </a:rPr>
                <a:t>Hoàng Ngọc Thuần – B16DCAT153</a:t>
              </a:r>
              <a:endParaRPr lang="en-US" altLang="ko-KR" sz="1200" b="1" dirty="0">
                <a:solidFill>
                  <a:schemeClr val="tx1">
                    <a:lumMod val="75000"/>
                    <a:lumOff val="25000"/>
                  </a:schemeClr>
                </a:solidFill>
                <a:cs typeface="Arial" pitchFamily="34" charset="0"/>
              </a:endParaRPr>
            </a:p>
          </p:txBody>
        </p:sp>
        <p:sp>
          <p:nvSpPr>
            <p:cNvPr id="27"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smtClean="0">
                  <a:solidFill>
                    <a:schemeClr val="tx1">
                      <a:lumMod val="75000"/>
                      <a:lumOff val="25000"/>
                    </a:schemeClr>
                  </a:solidFill>
                  <a:cs typeface="Arial" pitchFamily="34" charset="0"/>
                </a:rPr>
                <a:t>Tìm hiểu về dịch vụ chia sẻ File và máy in</a:t>
              </a:r>
              <a:endParaRPr lang="ko-KR" altLang="en-US" sz="1200" dirty="0">
                <a:solidFill>
                  <a:schemeClr val="tx1">
                    <a:lumMod val="75000"/>
                    <a:lumOff val="25000"/>
                  </a:schemeClr>
                </a:solidFill>
                <a:cs typeface="Arial" pitchFamily="34" charset="0"/>
              </a:endParaRPr>
            </a:p>
          </p:txBody>
        </p:sp>
      </p:grpSp>
      <p:sp>
        <p:nvSpPr>
          <p:cNvPr id="28" name="직사각형 39"/>
          <p:cNvSpPr/>
          <p:nvPr/>
        </p:nvSpPr>
        <p:spPr>
          <a:xfrm>
            <a:off x="2509438" y="311197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grpSp>
        <p:nvGrpSpPr>
          <p:cNvPr id="29" name="Group 28"/>
          <p:cNvGrpSpPr/>
          <p:nvPr/>
        </p:nvGrpSpPr>
        <p:grpSpPr>
          <a:xfrm>
            <a:off x="3382961" y="3088667"/>
            <a:ext cx="4752528" cy="546274"/>
            <a:chOff x="2299400" y="1781114"/>
            <a:chExt cx="4576856" cy="546274"/>
          </a:xfrm>
        </p:grpSpPr>
        <p:sp>
          <p:nvSpPr>
            <p:cNvPr id="30"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smtClean="0">
                  <a:solidFill>
                    <a:schemeClr val="tx1">
                      <a:lumMod val="75000"/>
                      <a:lumOff val="25000"/>
                    </a:schemeClr>
                  </a:solidFill>
                  <a:cs typeface="Arial" pitchFamily="34" charset="0"/>
                </a:rPr>
                <a:t>Trần Văn Khải – B16DCAT081</a:t>
              </a:r>
              <a:endParaRPr lang="en-US" altLang="ko-KR" sz="1200" b="1" dirty="0">
                <a:solidFill>
                  <a:schemeClr val="tx1">
                    <a:lumMod val="75000"/>
                    <a:lumOff val="25000"/>
                  </a:schemeClr>
                </a:solidFill>
                <a:cs typeface="Arial" pitchFamily="34" charset="0"/>
              </a:endParaRPr>
            </a:p>
          </p:txBody>
        </p:sp>
        <p:sp>
          <p:nvSpPr>
            <p:cNvPr id="31"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a:solidFill>
                    <a:schemeClr val="tx1">
                      <a:lumMod val="75000"/>
                      <a:lumOff val="25000"/>
                    </a:schemeClr>
                  </a:solidFill>
                  <a:cs typeface="Arial" pitchFamily="34" charset="0"/>
                </a:rPr>
                <a:t>Cài đặt và quản lý trang Web</a:t>
              </a:r>
              <a:endParaRPr lang="en-US" altLang="ko-KR" sz="1200" dirty="0">
                <a:solidFill>
                  <a:schemeClr val="tx1">
                    <a:lumMod val="75000"/>
                    <a:lumOff val="25000"/>
                  </a:schemeClr>
                </a:solidFill>
                <a:cs typeface="Arial" pitchFamily="34" charset="0"/>
              </a:endParaRPr>
            </a:p>
          </p:txBody>
        </p:sp>
      </p:grpSp>
      <p:sp>
        <p:nvSpPr>
          <p:cNvPr id="32" name="직사각형 39"/>
          <p:cNvSpPr/>
          <p:nvPr/>
        </p:nvSpPr>
        <p:spPr>
          <a:xfrm>
            <a:off x="2509438" y="4036493"/>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33" name="Group 32"/>
          <p:cNvGrpSpPr/>
          <p:nvPr/>
        </p:nvGrpSpPr>
        <p:grpSpPr>
          <a:xfrm>
            <a:off x="3382961" y="4013189"/>
            <a:ext cx="4752528" cy="546274"/>
            <a:chOff x="2299400" y="1781114"/>
            <a:chExt cx="4576856" cy="546274"/>
          </a:xfrm>
        </p:grpSpPr>
        <p:sp>
          <p:nvSpPr>
            <p:cNvPr id="34"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smtClean="0">
                  <a:solidFill>
                    <a:schemeClr val="tx1">
                      <a:lumMod val="75000"/>
                      <a:lumOff val="25000"/>
                    </a:schemeClr>
                  </a:solidFill>
                  <a:cs typeface="Arial" pitchFamily="34" charset="0"/>
                </a:rPr>
                <a:t>Nguyễn Quang Hưng – B16DCAT074</a:t>
              </a:r>
              <a:endParaRPr lang="en-US" altLang="ko-KR" sz="1200" b="1" dirty="0">
                <a:solidFill>
                  <a:schemeClr val="tx1">
                    <a:lumMod val="75000"/>
                    <a:lumOff val="25000"/>
                  </a:schemeClr>
                </a:solidFill>
                <a:cs typeface="Arial" pitchFamily="34" charset="0"/>
              </a:endParaRPr>
            </a:p>
          </p:txBody>
        </p:sp>
        <p:sp>
          <p:nvSpPr>
            <p:cNvPr id="35"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smtClean="0">
                  <a:solidFill>
                    <a:schemeClr val="tx1">
                      <a:lumMod val="75000"/>
                      <a:lumOff val="25000"/>
                    </a:schemeClr>
                  </a:solidFill>
                  <a:cs typeface="Arial" pitchFamily="34" charset="0"/>
                </a:rPr>
                <a:t>Truy cập từ xa</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8"/>
          <p:cNvSpPr txBox="1">
            <a:spLocks/>
          </p:cNvSpPr>
          <p:nvPr/>
        </p:nvSpPr>
        <p:spPr>
          <a:xfrm>
            <a:off x="730000" y="1318650"/>
            <a:ext cx="3300900" cy="13815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nSpc>
                <a:spcPct val="115000"/>
              </a:lnSpc>
              <a:spcBef>
                <a:spcPts val="0"/>
              </a:spcBef>
            </a:pPr>
            <a:r>
              <a:rPr lang="en-US" sz="2400" smtClean="0">
                <a:solidFill>
                  <a:srgbClr val="000000"/>
                </a:solidFill>
                <a:latin typeface="Roboto"/>
                <a:ea typeface="Roboto"/>
                <a:cs typeface="Roboto"/>
                <a:sym typeface="Roboto"/>
              </a:rPr>
              <a:t>Dịch vụ chia sẻ máy in trong Windows</a:t>
            </a:r>
            <a:endParaRPr lang="en-US"/>
          </a:p>
        </p:txBody>
      </p:sp>
      <p:sp>
        <p:nvSpPr>
          <p:cNvPr id="6" name="Shape 239"/>
          <p:cNvSpPr txBox="1">
            <a:spLocks noGrp="1"/>
          </p:cNvSpPr>
          <p:nvPr>
            <p:ph type="body" idx="4294967295"/>
          </p:nvPr>
        </p:nvSpPr>
        <p:spPr>
          <a:xfrm>
            <a:off x="60100" y="2337075"/>
            <a:ext cx="4011834" cy="159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Roboto"/>
                <a:ea typeface="Roboto"/>
                <a:cs typeface="Roboto"/>
                <a:sym typeface="Roboto"/>
              </a:rPr>
              <a:t>- Windows phân biệt: </a:t>
            </a:r>
            <a:r>
              <a:rPr lang="en-GB" sz="1400" b="1">
                <a:solidFill>
                  <a:srgbClr val="000000"/>
                </a:solidFill>
                <a:latin typeface="Roboto"/>
                <a:ea typeface="Roboto"/>
                <a:cs typeface="Roboto"/>
                <a:sym typeface="Roboto"/>
              </a:rPr>
              <a:t>máy in lô-gíc - máy in vật lý - trình điều khiển máy in</a:t>
            </a:r>
            <a:endParaRPr sz="1400" b="1">
              <a:solidFill>
                <a:srgbClr val="000000"/>
              </a:solidFill>
              <a:latin typeface="Roboto"/>
              <a:ea typeface="Roboto"/>
              <a:cs typeface="Roboto"/>
              <a:sym typeface="Roboto"/>
            </a:endParaRPr>
          </a:p>
          <a:p>
            <a:pPr marL="0" lvl="0" indent="0" rtl="0">
              <a:spcBef>
                <a:spcPts val="0"/>
              </a:spcBef>
              <a:spcAft>
                <a:spcPts val="0"/>
              </a:spcAft>
              <a:buNone/>
            </a:pPr>
            <a:endParaRPr sz="1400">
              <a:solidFill>
                <a:srgbClr val="000000"/>
              </a:solidFill>
              <a:latin typeface="Roboto"/>
              <a:ea typeface="Roboto"/>
              <a:cs typeface="Roboto"/>
              <a:sym typeface="Roboto"/>
            </a:endParaRPr>
          </a:p>
          <a:p>
            <a:pPr marL="0" lvl="0" indent="0" rtl="0">
              <a:spcBef>
                <a:spcPts val="0"/>
              </a:spcBef>
              <a:spcAft>
                <a:spcPts val="0"/>
              </a:spcAft>
              <a:buNone/>
            </a:pPr>
            <a:r>
              <a:rPr lang="en-GB" sz="1400">
                <a:solidFill>
                  <a:srgbClr val="000000"/>
                </a:solidFill>
                <a:latin typeface="Roboto"/>
                <a:ea typeface="Roboto"/>
                <a:cs typeface="Roboto"/>
                <a:sym typeface="Roboto"/>
              </a:rPr>
              <a:t>- Giao diện chia sẻ máy in của windows: </a:t>
            </a:r>
            <a:endParaRPr sz="1400">
              <a:solidFill>
                <a:srgbClr val="000000"/>
              </a:solidFill>
              <a:latin typeface="Roboto"/>
              <a:ea typeface="Roboto"/>
              <a:cs typeface="Roboto"/>
              <a:sym typeface="Roboto"/>
            </a:endParaRPr>
          </a:p>
        </p:txBody>
      </p:sp>
      <p:pic>
        <p:nvPicPr>
          <p:cNvPr id="7" name="Shape 240"/>
          <p:cNvPicPr preferRelativeResize="0"/>
          <p:nvPr/>
        </p:nvPicPr>
        <p:blipFill>
          <a:blip r:embed="rId2">
            <a:alphaModFix/>
          </a:blip>
          <a:stretch>
            <a:fillRect/>
          </a:stretch>
        </p:blipFill>
        <p:spPr>
          <a:xfrm>
            <a:off x="4231375" y="548975"/>
            <a:ext cx="4762500" cy="4286250"/>
          </a:xfrm>
          <a:prstGeom prst="rect">
            <a:avLst/>
          </a:prstGeom>
          <a:noFill/>
          <a:ln>
            <a:noFill/>
          </a:ln>
        </p:spPr>
      </p:pic>
    </p:spTree>
    <p:extLst>
      <p:ext uri="{BB962C8B-B14F-4D97-AF65-F5344CB8AC3E}">
        <p14:creationId xmlns:p14="http://schemas.microsoft.com/office/powerpoint/2010/main" val="1081265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45"/>
          <p:cNvSpPr txBox="1">
            <a:spLocks/>
          </p:cNvSpPr>
          <p:nvPr/>
        </p:nvSpPr>
        <p:spPr>
          <a:xfrm>
            <a:off x="730000" y="1318650"/>
            <a:ext cx="3300900" cy="13815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spcBef>
                <a:spcPts val="0"/>
              </a:spcBef>
            </a:pPr>
            <a:r>
              <a:rPr lang="en-GB" sz="2600" smtClean="0">
                <a:latin typeface="Roboto"/>
                <a:ea typeface="Roboto"/>
                <a:cs typeface="Roboto"/>
                <a:sym typeface="Roboto"/>
              </a:rPr>
              <a:t>Chia sẻ máy in trong Linux </a:t>
            </a:r>
            <a:endParaRPr lang="en-GB" sz="2600">
              <a:latin typeface="Roboto"/>
              <a:ea typeface="Roboto"/>
              <a:cs typeface="Roboto"/>
              <a:sym typeface="Roboto"/>
            </a:endParaRPr>
          </a:p>
        </p:txBody>
      </p:sp>
      <p:sp>
        <p:nvSpPr>
          <p:cNvPr id="9" name="Shape 246"/>
          <p:cNvSpPr txBox="1">
            <a:spLocks noGrp="1"/>
          </p:cNvSpPr>
          <p:nvPr>
            <p:ph type="body" idx="4294967295"/>
          </p:nvPr>
        </p:nvSpPr>
        <p:spPr>
          <a:xfrm>
            <a:off x="214282" y="2187200"/>
            <a:ext cx="3807768" cy="21921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a:latin typeface="Roboto"/>
                <a:ea typeface="Roboto"/>
                <a:cs typeface="Roboto"/>
                <a:sym typeface="Roboto"/>
              </a:rPr>
              <a:t>- </a:t>
            </a:r>
            <a:r>
              <a:rPr lang="en-GB">
                <a:solidFill>
                  <a:srgbClr val="000000"/>
                </a:solidFill>
                <a:latin typeface="Roboto"/>
                <a:ea typeface="Roboto"/>
                <a:cs typeface="Roboto"/>
                <a:sym typeface="Roboto"/>
              </a:rPr>
              <a:t>Cài đặt</a:t>
            </a:r>
            <a:r>
              <a:rPr lang="en-GB">
                <a:latin typeface="Roboto"/>
                <a:ea typeface="Roboto"/>
                <a:cs typeface="Roboto"/>
                <a:sym typeface="Roboto"/>
              </a:rPr>
              <a:t>: </a:t>
            </a:r>
            <a:r>
              <a:rPr lang="en-GB" sz="1200" b="1">
                <a:solidFill>
                  <a:srgbClr val="000000"/>
                </a:solidFill>
                <a:latin typeface="Roboto"/>
                <a:ea typeface="Roboto"/>
                <a:cs typeface="Roboto"/>
                <a:sym typeface="Roboto"/>
              </a:rPr>
              <a:t>sudo apt-get install </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a:solidFill>
                  <a:srgbClr val="000000"/>
                </a:solidFill>
                <a:latin typeface="Roboto"/>
                <a:ea typeface="Roboto"/>
                <a:cs typeface="Roboto"/>
                <a:sym typeface="Roboto"/>
              </a:rPr>
              <a:t>- Thông tin cấu hình: </a:t>
            </a:r>
            <a:r>
              <a:rPr lang="en-GB" sz="1200" b="1">
                <a:solidFill>
                  <a:srgbClr val="000000"/>
                </a:solidFill>
                <a:latin typeface="Roboto"/>
                <a:ea typeface="Roboto"/>
                <a:cs typeface="Roboto"/>
                <a:sym typeface="Roboto"/>
              </a:rPr>
              <a:t>/etc/cups/cupsd.conf</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a:solidFill>
                  <a:srgbClr val="000000"/>
                </a:solidFill>
                <a:latin typeface="Roboto"/>
                <a:ea typeface="Roboto"/>
                <a:cs typeface="Roboto"/>
                <a:sym typeface="Roboto"/>
              </a:rPr>
              <a:t>- Cổng hoạt động: </a:t>
            </a:r>
            <a:r>
              <a:rPr lang="en-GB" sz="1200" b="1">
                <a:solidFill>
                  <a:srgbClr val="000000"/>
                </a:solidFill>
                <a:latin typeface="Roboto"/>
                <a:ea typeface="Roboto"/>
                <a:cs typeface="Roboto"/>
                <a:sym typeface="Roboto"/>
              </a:rPr>
              <a:t>Listen 192.168.1.2:631</a:t>
            </a:r>
            <a:endParaRPr sz="1200" b="1">
              <a:solidFill>
                <a:srgbClr val="000000"/>
              </a:solidFill>
              <a:latin typeface="Roboto"/>
              <a:ea typeface="Roboto"/>
              <a:cs typeface="Roboto"/>
              <a:sym typeface="Roboto"/>
            </a:endParaRPr>
          </a:p>
          <a:p>
            <a:pPr marL="0" lvl="0" indent="0" rtl="0">
              <a:lnSpc>
                <a:spcPct val="100000"/>
              </a:lnSpc>
              <a:spcBef>
                <a:spcPts val="1600"/>
              </a:spcBef>
              <a:spcAft>
                <a:spcPts val="0"/>
              </a:spcAft>
              <a:buNone/>
            </a:pPr>
            <a:r>
              <a:rPr lang="en-GB" sz="1200" b="1">
                <a:solidFill>
                  <a:srgbClr val="000000"/>
                </a:solidFill>
                <a:latin typeface="Roboto"/>
                <a:ea typeface="Roboto"/>
                <a:cs typeface="Roboto"/>
                <a:sym typeface="Roboto"/>
              </a:rPr>
              <a:t>- </a:t>
            </a:r>
            <a:r>
              <a:rPr lang="en-GB" sz="1200">
                <a:solidFill>
                  <a:srgbClr val="000000"/>
                </a:solidFill>
                <a:latin typeface="Roboto"/>
                <a:ea typeface="Roboto"/>
                <a:cs typeface="Roboto"/>
                <a:sym typeface="Roboto"/>
              </a:rPr>
              <a:t>Người quản trị có thể cấu hình thông qua giao diện Web tại địa chỉ: </a:t>
            </a:r>
            <a:r>
              <a:rPr lang="en-GB" sz="1200" b="1" u="sng">
                <a:solidFill>
                  <a:schemeClr val="hlink"/>
                </a:solidFill>
                <a:latin typeface="Roboto"/>
                <a:ea typeface="Roboto"/>
                <a:cs typeface="Roboto"/>
                <a:sym typeface="Roboto"/>
                <a:hlinkClick r:id="rId2"/>
              </a:rPr>
              <a:t>http://localhost:631/admin</a:t>
            </a:r>
            <a:r>
              <a:rPr lang="en-GB" sz="1200" b="1">
                <a:solidFill>
                  <a:srgbClr val="000000"/>
                </a:solidFill>
                <a:latin typeface="Roboto"/>
                <a:ea typeface="Roboto"/>
                <a:cs typeface="Roboto"/>
                <a:sym typeface="Roboto"/>
              </a:rPr>
              <a:t>.</a:t>
            </a:r>
            <a:endParaRPr sz="1200" b="1">
              <a:solidFill>
                <a:srgbClr val="000000"/>
              </a:solidFill>
              <a:latin typeface="Roboto"/>
              <a:ea typeface="Roboto"/>
              <a:cs typeface="Roboto"/>
              <a:sym typeface="Roboto"/>
            </a:endParaRPr>
          </a:p>
          <a:p>
            <a:pPr marL="0" lvl="0" indent="0">
              <a:lnSpc>
                <a:spcPct val="100000"/>
              </a:lnSpc>
              <a:spcBef>
                <a:spcPts val="1600"/>
              </a:spcBef>
              <a:spcAft>
                <a:spcPts val="0"/>
              </a:spcAft>
              <a:buNone/>
            </a:pPr>
            <a:r>
              <a:rPr lang="en-GB" sz="1200">
                <a:solidFill>
                  <a:srgbClr val="000000"/>
                </a:solidFill>
                <a:latin typeface="Roboto"/>
                <a:ea typeface="Roboto"/>
                <a:cs typeface="Roboto"/>
                <a:sym typeface="Roboto"/>
              </a:rPr>
              <a:t>- Máy khách: </a:t>
            </a:r>
            <a:r>
              <a:rPr lang="en-GB" sz="1200" b="1">
                <a:solidFill>
                  <a:srgbClr val="000000"/>
                </a:solidFill>
                <a:latin typeface="Roboto"/>
                <a:ea typeface="Roboto"/>
                <a:cs typeface="Roboto"/>
                <a:sym typeface="Roboto"/>
              </a:rPr>
              <a:t>lpr  file_cần_in</a:t>
            </a:r>
            <a:endParaRPr sz="1200" b="1">
              <a:solidFill>
                <a:srgbClr val="000000"/>
              </a:solidFill>
              <a:latin typeface="Roboto"/>
              <a:ea typeface="Roboto"/>
              <a:cs typeface="Roboto"/>
              <a:sym typeface="Roboto"/>
            </a:endParaRPr>
          </a:p>
        </p:txBody>
      </p:sp>
      <p:pic>
        <p:nvPicPr>
          <p:cNvPr id="10" name="Shape 247"/>
          <p:cNvPicPr preferRelativeResize="0"/>
          <p:nvPr/>
        </p:nvPicPr>
        <p:blipFill>
          <a:blip r:embed="rId3">
            <a:alphaModFix/>
          </a:blip>
          <a:stretch>
            <a:fillRect/>
          </a:stretch>
        </p:blipFill>
        <p:spPr>
          <a:xfrm>
            <a:off x="4091000" y="1137400"/>
            <a:ext cx="4958199" cy="3241900"/>
          </a:xfrm>
          <a:prstGeom prst="rect">
            <a:avLst/>
          </a:prstGeom>
          <a:noFill/>
          <a:ln>
            <a:noFill/>
          </a:ln>
        </p:spPr>
      </p:pic>
    </p:spTree>
    <p:extLst>
      <p:ext uri="{BB962C8B-B14F-4D97-AF65-F5344CB8AC3E}">
        <p14:creationId xmlns:p14="http://schemas.microsoft.com/office/powerpoint/2010/main" val="42644342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52"/>
          <p:cNvSpPr txBox="1">
            <a:spLocks/>
          </p:cNvSpPr>
          <p:nvPr/>
        </p:nvSpPr>
        <p:spPr>
          <a:xfrm>
            <a:off x="721325" y="1221950"/>
            <a:ext cx="3136295" cy="13815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spcBef>
                <a:spcPts val="0"/>
              </a:spcBef>
            </a:pPr>
            <a:r>
              <a:rPr lang="en-US" sz="2600" smtClean="0">
                <a:latin typeface="Roboto"/>
                <a:ea typeface="Roboto"/>
                <a:cs typeface="Roboto"/>
                <a:sym typeface="Roboto"/>
              </a:rPr>
              <a:t>Chia sẻ file và máy in giữa Windows và Linux</a:t>
            </a:r>
            <a:endParaRPr lang="en-US" sz="2600">
              <a:latin typeface="Roboto"/>
              <a:ea typeface="Roboto"/>
              <a:cs typeface="Roboto"/>
              <a:sym typeface="Roboto"/>
            </a:endParaRPr>
          </a:p>
        </p:txBody>
      </p:sp>
      <p:sp>
        <p:nvSpPr>
          <p:cNvPr id="6" name="Shape 253"/>
          <p:cNvSpPr txBox="1">
            <a:spLocks noGrp="1"/>
          </p:cNvSpPr>
          <p:nvPr>
            <p:ph type="body" idx="4294967295"/>
          </p:nvPr>
        </p:nvSpPr>
        <p:spPr>
          <a:xfrm>
            <a:off x="120175" y="2603450"/>
            <a:ext cx="4338300" cy="26319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GB" sz="1300">
                <a:solidFill>
                  <a:srgbClr val="000000"/>
                </a:solidFill>
                <a:latin typeface="+mj-lt"/>
              </a:rPr>
              <a:t>- </a:t>
            </a:r>
            <a:r>
              <a:rPr lang="en-GB" sz="1300" b="1">
                <a:solidFill>
                  <a:srgbClr val="000000"/>
                </a:solidFill>
                <a:latin typeface="+mj-lt"/>
              </a:rPr>
              <a:t>SMB:</a:t>
            </a:r>
            <a:r>
              <a:rPr lang="en-GB" sz="1300">
                <a:solidFill>
                  <a:srgbClr val="000000"/>
                </a:solidFill>
                <a:latin typeface="+mj-lt"/>
              </a:rPr>
              <a:t> giao thức được các hệ điều hành của Microsoft sử dụng để chia sẻ dữ liệu qua mạng</a:t>
            </a:r>
            <a:endParaRPr sz="1300">
              <a:solidFill>
                <a:srgbClr val="000000"/>
              </a:solidFill>
              <a:latin typeface="+mj-lt"/>
            </a:endParaRPr>
          </a:p>
          <a:p>
            <a:pPr marL="0" lvl="0" indent="0">
              <a:lnSpc>
                <a:spcPct val="100000"/>
              </a:lnSpc>
              <a:spcBef>
                <a:spcPts val="0"/>
              </a:spcBef>
              <a:spcAft>
                <a:spcPts val="0"/>
              </a:spcAft>
              <a:buNone/>
            </a:pPr>
            <a:r>
              <a:rPr lang="en-GB" sz="1300">
                <a:solidFill>
                  <a:srgbClr val="000000"/>
                </a:solidFill>
                <a:latin typeface="+mj-lt"/>
              </a:rPr>
              <a:t>- </a:t>
            </a:r>
            <a:r>
              <a:rPr lang="en-GB" sz="1300" b="1">
                <a:solidFill>
                  <a:srgbClr val="000000"/>
                </a:solidFill>
                <a:latin typeface="+mj-lt"/>
              </a:rPr>
              <a:t>Linux Samba: </a:t>
            </a:r>
            <a:r>
              <a:rPr lang="en-GB" sz="1300">
                <a:solidFill>
                  <a:srgbClr val="000000"/>
                </a:solidFill>
                <a:latin typeface="+mj-lt"/>
              </a:rPr>
              <a:t>sử dụng một số tiến trình smbd, nmbd, để “nói chuyện “ với các hệ điều hành của Microsoft để người dùng có thể làm việc với máy Linux qua Network Neighborhood.</a:t>
            </a:r>
            <a:endParaRPr sz="1300">
              <a:solidFill>
                <a:srgbClr val="000000"/>
              </a:solidFill>
              <a:latin typeface="+mj-lt"/>
            </a:endParaRPr>
          </a:p>
          <a:p>
            <a:pPr marL="0" lvl="0" indent="0" rtl="0">
              <a:lnSpc>
                <a:spcPct val="100000"/>
              </a:lnSpc>
              <a:spcBef>
                <a:spcPts val="0"/>
              </a:spcBef>
              <a:spcAft>
                <a:spcPts val="0"/>
              </a:spcAft>
              <a:buNone/>
            </a:pPr>
            <a:r>
              <a:rPr lang="en-GB">
                <a:solidFill>
                  <a:srgbClr val="000000"/>
                </a:solidFill>
              </a:rPr>
              <a:t>- Cài đặt: </a:t>
            </a:r>
            <a:r>
              <a:rPr lang="en-GB" sz="1200" b="1">
                <a:solidFill>
                  <a:srgbClr val="000000"/>
                </a:solidFill>
                <a:latin typeface="Courier New"/>
                <a:ea typeface="Courier New"/>
                <a:cs typeface="Courier New"/>
                <a:sym typeface="Courier New"/>
              </a:rPr>
              <a:t>sudo apt-get install samba</a:t>
            </a:r>
            <a:endParaRPr sz="1200" b="1">
              <a:solidFill>
                <a:srgbClr val="000000"/>
              </a:solidFill>
              <a:latin typeface="Courier New"/>
              <a:ea typeface="Courier New"/>
              <a:cs typeface="Courier New"/>
              <a:sym typeface="Courier New"/>
            </a:endParaRPr>
          </a:p>
          <a:p>
            <a:pPr marL="0" lvl="0" indent="0" rtl="0">
              <a:lnSpc>
                <a:spcPct val="100000"/>
              </a:lnSpc>
              <a:spcBef>
                <a:spcPts val="0"/>
              </a:spcBef>
              <a:spcAft>
                <a:spcPts val="0"/>
              </a:spcAft>
              <a:buNone/>
            </a:pPr>
            <a:r>
              <a:rPr lang="en-GB" sz="1200">
                <a:solidFill>
                  <a:srgbClr val="000000"/>
                </a:solidFill>
                <a:latin typeface="Courier New"/>
                <a:ea typeface="Courier New"/>
                <a:cs typeface="Courier New"/>
                <a:sym typeface="Courier New"/>
              </a:rPr>
              <a:t>- </a:t>
            </a:r>
            <a:r>
              <a:rPr lang="en-GB" sz="1200">
                <a:solidFill>
                  <a:srgbClr val="000000"/>
                </a:solidFill>
                <a:latin typeface="Roboto"/>
                <a:ea typeface="Roboto"/>
                <a:cs typeface="Roboto"/>
                <a:sym typeface="Roboto"/>
              </a:rPr>
              <a:t>Liệt kê các mạng chia sẻ: </a:t>
            </a:r>
            <a:r>
              <a:rPr lang="en-GB" sz="1200" b="1">
                <a:solidFill>
                  <a:srgbClr val="000000"/>
                </a:solidFill>
                <a:latin typeface="Courier New"/>
                <a:ea typeface="Courier New"/>
                <a:cs typeface="Courier New"/>
                <a:sym typeface="Courier New"/>
              </a:rPr>
              <a:t>smbclient -L //&lt;HOST_IP_OR_NAME&gt;/&lt;folder_name&gt; -U &lt;user&gt;</a:t>
            </a:r>
            <a:endParaRPr sz="1200" b="1">
              <a:solidFill>
                <a:srgbClr val="000000"/>
              </a:solidFill>
              <a:latin typeface="Courier New"/>
              <a:ea typeface="Courier New"/>
              <a:cs typeface="Courier New"/>
              <a:sym typeface="Courier New"/>
            </a:endParaRPr>
          </a:p>
          <a:p>
            <a:pPr marL="0" lvl="0" indent="0" rtl="0">
              <a:spcBef>
                <a:spcPts val="0"/>
              </a:spcBef>
              <a:spcAft>
                <a:spcPts val="0"/>
              </a:spcAft>
              <a:buNone/>
            </a:pPr>
            <a:r>
              <a:rPr lang="en-GB" sz="1200">
                <a:solidFill>
                  <a:srgbClr val="000000"/>
                </a:solidFill>
                <a:latin typeface="Courier New"/>
                <a:ea typeface="Courier New"/>
                <a:cs typeface="Courier New"/>
                <a:sym typeface="Courier New"/>
              </a:rPr>
              <a:t>- </a:t>
            </a:r>
            <a:r>
              <a:rPr lang="en-GB" sz="1200">
                <a:solidFill>
                  <a:srgbClr val="000000"/>
                </a:solidFill>
                <a:latin typeface="Roboto"/>
                <a:ea typeface="Roboto"/>
                <a:cs typeface="Roboto"/>
                <a:sym typeface="Roboto"/>
              </a:rPr>
              <a:t>Kết nối vào mạng: </a:t>
            </a:r>
            <a:r>
              <a:rPr lang="en-GB" sz="1200" b="1">
                <a:solidFill>
                  <a:srgbClr val="000000"/>
                </a:solidFill>
                <a:latin typeface="Courier New"/>
                <a:ea typeface="Courier New"/>
                <a:cs typeface="Courier New"/>
                <a:sym typeface="Courier New"/>
              </a:rPr>
              <a:t>smbclient //&lt;HOST_IP_OR_NAME&gt;/&lt;folder_name&gt; -U &lt;user&gt;</a:t>
            </a:r>
            <a:endParaRPr sz="1200" b="1">
              <a:solidFill>
                <a:srgbClr val="000000"/>
              </a:solidFill>
              <a:latin typeface="Palatino Linotype"/>
              <a:ea typeface="Palatino Linotype"/>
              <a:cs typeface="Palatino Linotype"/>
              <a:sym typeface="Palatino Linotype"/>
            </a:endParaRPr>
          </a:p>
          <a:p>
            <a:pPr marL="0" lvl="0" indent="0" rtl="0">
              <a:spcBef>
                <a:spcPts val="0"/>
              </a:spcBef>
              <a:spcAft>
                <a:spcPts val="0"/>
              </a:spcAft>
              <a:buNone/>
            </a:pPr>
            <a:endParaRPr sz="1200">
              <a:solidFill>
                <a:srgbClr val="000000"/>
              </a:solidFill>
              <a:latin typeface="Courier New"/>
              <a:ea typeface="Courier New"/>
              <a:cs typeface="Courier New"/>
              <a:sym typeface="Courier New"/>
            </a:endParaRPr>
          </a:p>
          <a:p>
            <a:pPr marL="0" lvl="0" indent="0" rtl="0">
              <a:spcBef>
                <a:spcPts val="0"/>
              </a:spcBef>
              <a:spcAft>
                <a:spcPts val="0"/>
              </a:spcAft>
              <a:buNone/>
            </a:pPr>
            <a:endParaRPr sz="1200">
              <a:solidFill>
                <a:srgbClr val="000000"/>
              </a:solidFill>
              <a:latin typeface="Courier New"/>
              <a:ea typeface="Courier New"/>
              <a:cs typeface="Courier New"/>
              <a:sym typeface="Courier New"/>
            </a:endParaRPr>
          </a:p>
          <a:p>
            <a:pPr marL="0" lvl="0" indent="0">
              <a:lnSpc>
                <a:spcPct val="100000"/>
              </a:lnSpc>
              <a:spcBef>
                <a:spcPts val="0"/>
              </a:spcBef>
              <a:spcAft>
                <a:spcPts val="0"/>
              </a:spcAft>
              <a:buNone/>
            </a:pPr>
            <a:endParaRPr sz="1200">
              <a:solidFill>
                <a:srgbClr val="000000"/>
              </a:solidFill>
              <a:latin typeface="Courier New"/>
              <a:ea typeface="Courier New"/>
              <a:cs typeface="Courier New"/>
              <a:sym typeface="Courier New"/>
            </a:endParaRPr>
          </a:p>
        </p:txBody>
      </p:sp>
      <p:pic>
        <p:nvPicPr>
          <p:cNvPr id="7" name="Shape 254"/>
          <p:cNvPicPr preferRelativeResize="0"/>
          <p:nvPr/>
        </p:nvPicPr>
        <p:blipFill>
          <a:blip r:embed="rId2">
            <a:alphaModFix/>
          </a:blip>
          <a:stretch>
            <a:fillRect/>
          </a:stretch>
        </p:blipFill>
        <p:spPr>
          <a:xfrm>
            <a:off x="4263600" y="1450275"/>
            <a:ext cx="4808301" cy="2519734"/>
          </a:xfrm>
          <a:prstGeom prst="rect">
            <a:avLst/>
          </a:prstGeom>
          <a:noFill/>
          <a:ln>
            <a:noFill/>
          </a:ln>
        </p:spPr>
      </p:pic>
    </p:spTree>
    <p:extLst>
      <p:ext uri="{BB962C8B-B14F-4D97-AF65-F5344CB8AC3E}">
        <p14:creationId xmlns:p14="http://schemas.microsoft.com/office/powerpoint/2010/main" val="2373976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23928" y="2230378"/>
            <a:ext cx="5220072" cy="473576"/>
          </a:xfrm>
        </p:spPr>
        <p:txBody>
          <a:bodyPr/>
          <a:lstStyle/>
          <a:p>
            <a:r>
              <a:rPr lang="en-US" altLang="ko-KR" sz="3000"/>
              <a:t>5</a:t>
            </a:r>
            <a:r>
              <a:rPr lang="en-US" altLang="ko-KR" sz="3000" smtClean="0"/>
              <a:t>.Cài đặt và quản lý Web</a:t>
            </a:r>
            <a:endParaRPr lang="ko-KR" altLang="en-US" sz="3000"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Điểm chung</a:t>
            </a:r>
            <a:endParaRPr lang="ko-KR" altLang="en-US" dirty="0">
              <a:solidFill>
                <a:schemeClr val="tx1">
                  <a:lumMod val="75000"/>
                  <a:lumOff val="25000"/>
                </a:schemeClr>
              </a:solidFill>
            </a:endParaRPr>
          </a:p>
        </p:txBody>
      </p:sp>
      <p:grpSp>
        <p:nvGrpSpPr>
          <p:cNvPr id="6" name="Group 5"/>
          <p:cNvGrpSpPr/>
          <p:nvPr/>
        </p:nvGrpSpPr>
        <p:grpSpPr>
          <a:xfrm>
            <a:off x="2555776"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3491880" y="1572510"/>
            <a:ext cx="2664296" cy="716746"/>
            <a:chOff x="496119" y="2469560"/>
            <a:chExt cx="1752190" cy="716746"/>
          </a:xfrm>
          <a:noFill/>
        </p:grpSpPr>
        <p:sp>
          <p:nvSpPr>
            <p:cNvPr id="9" name="TextBox 8"/>
            <p:cNvSpPr txBox="1"/>
            <p:nvPr/>
          </p:nvSpPr>
          <p:spPr>
            <a:xfrm>
              <a:off x="496119" y="2724641"/>
              <a:ext cx="1752190" cy="461665"/>
            </a:xfrm>
            <a:prstGeom prst="rect">
              <a:avLst/>
            </a:prstGeom>
            <a:grpFill/>
          </p:spPr>
          <p:txBody>
            <a:bodyPr wrap="square" rtlCol="0">
              <a:spAutoFit/>
            </a:bodyPr>
            <a:lstStyle/>
            <a:p>
              <a:r>
                <a:rPr lang="en-US" altLang="ko-KR" sz="1200" smtClean="0">
                  <a:solidFill>
                    <a:schemeClr val="tx1">
                      <a:lumMod val="75000"/>
                      <a:lumOff val="25000"/>
                    </a:schemeClr>
                  </a:solidFill>
                  <a:cs typeface="Arial" pitchFamily="34" charset="0"/>
                </a:rPr>
                <a:t>Cả hai môi trường đều sử dụng chung cổng 80</a:t>
              </a:r>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smtClean="0">
                  <a:solidFill>
                    <a:schemeClr val="accent2"/>
                  </a:solidFill>
                  <a:cs typeface="Arial" pitchFamily="34" charset="0"/>
                </a:rPr>
                <a:t>Cài đặt</a:t>
              </a:r>
              <a:endParaRPr lang="ko-KR" altLang="en-US" sz="1400" b="1" dirty="0">
                <a:solidFill>
                  <a:schemeClr val="accent2"/>
                </a:solidFill>
                <a:cs typeface="Arial" pitchFamily="34" charset="0"/>
              </a:endParaRPr>
            </a:p>
          </p:txBody>
        </p:sp>
      </p:grpSp>
      <p:sp>
        <p:nvSpPr>
          <p:cNvPr id="11" name="TextBox 10"/>
          <p:cNvSpPr txBox="1"/>
          <p:nvPr/>
        </p:nvSpPr>
        <p:spPr>
          <a:xfrm>
            <a:off x="2633264"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2555775" y="2973796"/>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5" name="Group 14"/>
          <p:cNvGrpSpPr/>
          <p:nvPr/>
        </p:nvGrpSpPr>
        <p:grpSpPr>
          <a:xfrm>
            <a:off x="3491879" y="3024801"/>
            <a:ext cx="2664296" cy="1086078"/>
            <a:chOff x="496119" y="2469560"/>
            <a:chExt cx="1752190" cy="1086078"/>
          </a:xfrm>
          <a:noFill/>
        </p:grpSpPr>
        <p:sp>
          <p:nvSpPr>
            <p:cNvPr id="16" name="TextBox 15"/>
            <p:cNvSpPr txBox="1"/>
            <p:nvPr/>
          </p:nvSpPr>
          <p:spPr>
            <a:xfrm>
              <a:off x="496119" y="2724641"/>
              <a:ext cx="1752190" cy="830997"/>
            </a:xfrm>
            <a:prstGeom prst="rect">
              <a:avLst/>
            </a:prstGeom>
            <a:grpFill/>
          </p:spPr>
          <p:txBody>
            <a:bodyPr wrap="square" rtlCol="0">
              <a:spAutoFit/>
            </a:bodyPr>
            <a:lstStyle/>
            <a:p>
              <a:r>
                <a:rPr lang="en-US" altLang="ko-KR" sz="1200" smtClean="0">
                  <a:solidFill>
                    <a:schemeClr val="tx1">
                      <a:lumMod val="75000"/>
                      <a:lumOff val="25000"/>
                    </a:schemeClr>
                  </a:solidFill>
                  <a:cs typeface="Arial" pitchFamily="34" charset="0"/>
                </a:rPr>
                <a:t>Hai môi trường đều cho phép quản trị viên kiểm soát truy cập tới trang web và thay đổi cài đặt, kiểm soát tài nguyên</a:t>
              </a:r>
              <a:endParaRPr lang="en-US" altLang="ko-KR" sz="1200" dirty="0">
                <a:solidFill>
                  <a:schemeClr val="tx1">
                    <a:lumMod val="75000"/>
                    <a:lumOff val="25000"/>
                  </a:schemeClr>
                </a:solidFill>
                <a:cs typeface="Arial" pitchFamily="34" charset="0"/>
              </a:endParaRPr>
            </a:p>
          </p:txBody>
        </p:sp>
        <p:sp>
          <p:nvSpPr>
            <p:cNvPr id="17" name="TextBox 16"/>
            <p:cNvSpPr txBox="1"/>
            <p:nvPr/>
          </p:nvSpPr>
          <p:spPr>
            <a:xfrm>
              <a:off x="496119" y="2469560"/>
              <a:ext cx="1752190" cy="307777"/>
            </a:xfrm>
            <a:prstGeom prst="rect">
              <a:avLst/>
            </a:prstGeom>
            <a:noFill/>
          </p:spPr>
          <p:txBody>
            <a:bodyPr wrap="square" rtlCol="0">
              <a:spAutoFit/>
            </a:bodyPr>
            <a:lstStyle/>
            <a:p>
              <a:r>
                <a:rPr lang="en-US" altLang="ko-KR" sz="1400" b="1" smtClean="0">
                  <a:solidFill>
                    <a:schemeClr val="accent3"/>
                  </a:solidFill>
                  <a:cs typeface="Arial" pitchFamily="34" charset="0"/>
                </a:rPr>
                <a:t>Quản trị</a:t>
              </a:r>
              <a:endParaRPr lang="ko-KR" altLang="en-US" sz="1400" b="1" dirty="0">
                <a:solidFill>
                  <a:schemeClr val="accent3"/>
                </a:solidFill>
                <a:cs typeface="Arial" pitchFamily="34" charset="0"/>
              </a:endParaRPr>
            </a:p>
          </p:txBody>
        </p:sp>
      </p:grpSp>
      <p:sp>
        <p:nvSpPr>
          <p:cNvPr id="18" name="TextBox 17"/>
          <p:cNvSpPr txBox="1"/>
          <p:nvPr/>
        </p:nvSpPr>
        <p:spPr>
          <a:xfrm>
            <a:off x="2633263" y="3016544"/>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CÀI ĐẶT</a:t>
            </a:r>
            <a:endParaRPr lang="ko-KR" altLang="en-US" dirty="0">
              <a:solidFill>
                <a:schemeClr val="tx1">
                  <a:lumMod val="75000"/>
                  <a:lumOff val="25000"/>
                </a:schemeClr>
              </a:solidFill>
            </a:endParaRPr>
          </a:p>
        </p:txBody>
      </p:sp>
      <p:cxnSp>
        <p:nvCxnSpPr>
          <p:cNvPr id="21" name="Straight Connector 20"/>
          <p:cNvCxnSpPr/>
          <p:nvPr/>
        </p:nvCxnSpPr>
        <p:spPr>
          <a:xfrm>
            <a:off x="4446903" y="695120"/>
            <a:ext cx="0" cy="444395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7584" y="695120"/>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3" name="TextBox 22"/>
          <p:cNvSpPr txBox="1"/>
          <p:nvPr/>
        </p:nvSpPr>
        <p:spPr>
          <a:xfrm>
            <a:off x="5652120" y="733702"/>
            <a:ext cx="2664296" cy="307777"/>
          </a:xfrm>
          <a:prstGeom prst="rect">
            <a:avLst/>
          </a:prstGeom>
          <a:noFill/>
        </p:spPr>
        <p:txBody>
          <a:bodyPr wrap="square" rtlCol="0">
            <a:spAutoFit/>
          </a:bodyPr>
          <a:lstStyle/>
          <a:p>
            <a:pPr algn="ctr"/>
            <a:r>
              <a:rPr lang="en-US" altLang="ko-KR" sz="1400" b="1" smtClean="0">
                <a:cs typeface="Arial" pitchFamily="34" charset="0"/>
              </a:rPr>
              <a:t>UBUNTU(LINUX)</a:t>
            </a:r>
            <a:endParaRPr lang="ko-KR" altLang="en-US" sz="1400" b="1" dirty="0">
              <a:cs typeface="Arial" pitchFamily="34" charset="0"/>
            </a:endParaRPr>
          </a:p>
        </p:txBody>
      </p:sp>
      <p:sp>
        <p:nvSpPr>
          <p:cNvPr id="24" name="Rectangle 23"/>
          <p:cNvSpPr/>
          <p:nvPr/>
        </p:nvSpPr>
        <p:spPr>
          <a:xfrm>
            <a:off x="251520" y="1059583"/>
            <a:ext cx="3816424" cy="1600438"/>
          </a:xfrm>
          <a:prstGeom prst="rect">
            <a:avLst/>
          </a:prstGeom>
        </p:spPr>
        <p:txBody>
          <a:bodyPr wrap="square">
            <a:spAutoFit/>
          </a:bodyPr>
          <a:lstStyle/>
          <a:p>
            <a:pPr lvl="0"/>
            <a:r>
              <a:rPr lang="en-US" sz="1400"/>
              <a:t>Trang web trong windows là hệ thống các </a:t>
            </a:r>
            <a:r>
              <a:rPr lang="en-US" sz="1400" smtClean="0"/>
              <a:t>tài  </a:t>
            </a:r>
            <a:r>
              <a:rPr lang="en-US" sz="1400"/>
              <a:t>liệu ở dạng siêu văn bản liên kết với </a:t>
            </a:r>
            <a:r>
              <a:rPr lang="en-US" sz="1400" smtClean="0"/>
              <a:t>nhau      (</a:t>
            </a:r>
            <a:r>
              <a:rPr lang="en-US" sz="1400"/>
              <a:t>Trang web) mà người dùng có thể xem bằng trình </a:t>
            </a:r>
            <a:r>
              <a:rPr lang="en-US" sz="1400" smtClean="0"/>
              <a:t>duyệt. Các </a:t>
            </a:r>
            <a:r>
              <a:rPr lang="en-US" sz="1400"/>
              <a:t>tài liệu web được soạn </a:t>
            </a:r>
            <a:r>
              <a:rPr lang="en-US" sz="1400" smtClean="0"/>
              <a:t>thảo </a:t>
            </a:r>
            <a:r>
              <a:rPr lang="en-US" sz="1400"/>
              <a:t>bằng ngôn ngữ đánh dấu HTML. Các trang </a:t>
            </a:r>
            <a:r>
              <a:rPr lang="en-US" sz="1400" smtClean="0"/>
              <a:t>  web </a:t>
            </a:r>
            <a:r>
              <a:rPr lang="en-US" sz="1400"/>
              <a:t>được lưu trong máy chủ web và dùng </a:t>
            </a:r>
            <a:r>
              <a:rPr lang="en-US" sz="1400" smtClean="0"/>
              <a:t>    cổng </a:t>
            </a:r>
            <a:r>
              <a:rPr lang="en-US" sz="1400"/>
              <a:t>80 để truy cập vào.</a:t>
            </a:r>
          </a:p>
        </p:txBody>
      </p:sp>
      <p:sp>
        <p:nvSpPr>
          <p:cNvPr id="25" name="Rectangle 24"/>
          <p:cNvSpPr/>
          <p:nvPr/>
        </p:nvSpPr>
        <p:spPr>
          <a:xfrm>
            <a:off x="251520" y="2783021"/>
            <a:ext cx="4104456" cy="523220"/>
          </a:xfrm>
          <a:prstGeom prst="rect">
            <a:avLst/>
          </a:prstGeom>
        </p:spPr>
        <p:txBody>
          <a:bodyPr wrap="square">
            <a:spAutoFit/>
          </a:bodyPr>
          <a:lstStyle/>
          <a:p>
            <a:pPr lvl="0"/>
            <a:r>
              <a:rPr lang="en-US" sz="1400"/>
              <a:t>Máy chủ: Web server – Information internet </a:t>
            </a:r>
            <a:r>
              <a:rPr lang="en-US" sz="1400" smtClean="0"/>
              <a:t>        Services(IIS</a:t>
            </a:r>
            <a:r>
              <a:rPr lang="en-US" sz="1400"/>
              <a:t>)</a:t>
            </a:r>
          </a:p>
        </p:txBody>
      </p:sp>
      <p:sp>
        <p:nvSpPr>
          <p:cNvPr id="26" name="Rectangle 25"/>
          <p:cNvSpPr/>
          <p:nvPr/>
        </p:nvSpPr>
        <p:spPr>
          <a:xfrm>
            <a:off x="323528" y="3291830"/>
            <a:ext cx="4104456" cy="1015663"/>
          </a:xfrm>
          <a:prstGeom prst="rect">
            <a:avLst/>
          </a:prstGeom>
        </p:spPr>
        <p:txBody>
          <a:bodyPr wrap="square">
            <a:spAutoFit/>
          </a:bodyPr>
          <a:lstStyle/>
          <a:p>
            <a:pPr lvl="0"/>
            <a:r>
              <a:rPr lang="en-US" sz="1200"/>
              <a:t>Tính năng:</a:t>
            </a:r>
          </a:p>
          <a:p>
            <a:pPr marL="171450" lvl="0" indent="-171450">
              <a:buFont typeface="Arial" pitchFamily="34" charset="0"/>
              <a:buChar char="•"/>
            </a:pPr>
            <a:r>
              <a:rPr lang="en-US" sz="1200" smtClean="0"/>
              <a:t>Giao </a:t>
            </a:r>
            <a:r>
              <a:rPr lang="en-US" sz="1200"/>
              <a:t>diện thân thiện, mã nguồn đóng.</a:t>
            </a:r>
          </a:p>
          <a:p>
            <a:pPr marL="171450" lvl="0" indent="-171450">
              <a:buFont typeface="Arial" pitchFamily="34" charset="0"/>
              <a:buChar char="•"/>
            </a:pPr>
            <a:r>
              <a:rPr lang="en-US" sz="1200"/>
              <a:t>File cấu trúc thư mục ngầm định: Mystie/index.htm</a:t>
            </a:r>
          </a:p>
          <a:p>
            <a:pPr marL="171450" lvl="0" indent="-171450">
              <a:buFont typeface="Arial" pitchFamily="34" charset="0"/>
              <a:buChar char="•"/>
            </a:pPr>
            <a:r>
              <a:rPr lang="en-US" sz="1200"/>
              <a:t>Đa dạng nhiều tính năng như có thể gửi thư điện tử </a:t>
            </a:r>
            <a:r>
              <a:rPr lang="en-US" sz="1200" smtClean="0"/>
              <a:t>     thông </a:t>
            </a:r>
            <a:r>
              <a:rPr lang="en-US" sz="1200"/>
              <a:t>qua dịch vụ thông tin này.</a:t>
            </a:r>
          </a:p>
        </p:txBody>
      </p:sp>
      <p:sp>
        <p:nvSpPr>
          <p:cNvPr id="27" name="Rectangle 26"/>
          <p:cNvSpPr/>
          <p:nvPr/>
        </p:nvSpPr>
        <p:spPr>
          <a:xfrm>
            <a:off x="4698268" y="1059793"/>
            <a:ext cx="4194212" cy="954107"/>
          </a:xfrm>
          <a:prstGeom prst="rect">
            <a:avLst/>
          </a:prstGeom>
        </p:spPr>
        <p:txBody>
          <a:bodyPr wrap="square">
            <a:spAutoFit/>
          </a:bodyPr>
          <a:lstStyle/>
          <a:p>
            <a:pPr lvl="0"/>
            <a:r>
              <a:rPr lang="en-US" sz="1400"/>
              <a:t>Máy chủ web là phần mềm chịu trách nghiệm tiếp nhận các truy vấn dưới chuẩn giao thức truyền </a:t>
            </a:r>
            <a:endParaRPr lang="en-US" sz="1400" smtClean="0"/>
          </a:p>
          <a:p>
            <a:pPr lvl="0"/>
            <a:r>
              <a:rPr lang="en-US" sz="1400" smtClean="0"/>
              <a:t>siêu văn </a:t>
            </a:r>
            <a:r>
              <a:rPr lang="en-US" sz="1400"/>
              <a:t>bản từ máy khách, rồi gửi trả kết quả xử </a:t>
            </a:r>
            <a:endParaRPr lang="en-US" sz="1400" smtClean="0"/>
          </a:p>
          <a:p>
            <a:pPr lvl="0"/>
            <a:r>
              <a:rPr lang="en-US" sz="1400" smtClean="0"/>
              <a:t>lý </a:t>
            </a:r>
            <a:r>
              <a:rPr lang="en-US" sz="1400"/>
              <a:t>dưới dạng các tài liệu theo </a:t>
            </a:r>
            <a:r>
              <a:rPr lang="en-US" sz="1400" smtClean="0"/>
              <a:t>chuẩn </a:t>
            </a:r>
            <a:r>
              <a:rPr lang="en-US" sz="1400"/>
              <a:t>HTML</a:t>
            </a:r>
          </a:p>
        </p:txBody>
      </p:sp>
      <p:sp>
        <p:nvSpPr>
          <p:cNvPr id="30" name="Rectangle 29"/>
          <p:cNvSpPr/>
          <p:nvPr/>
        </p:nvSpPr>
        <p:spPr>
          <a:xfrm>
            <a:off x="4698268" y="2816536"/>
            <a:ext cx="4194212" cy="307777"/>
          </a:xfrm>
          <a:prstGeom prst="rect">
            <a:avLst/>
          </a:prstGeom>
        </p:spPr>
        <p:txBody>
          <a:bodyPr wrap="square">
            <a:spAutoFit/>
          </a:bodyPr>
          <a:lstStyle/>
          <a:p>
            <a:r>
              <a:rPr lang="en-US" sz="1400"/>
              <a:t>Linux: Web Server – </a:t>
            </a:r>
            <a:r>
              <a:rPr lang="en-US" sz="1400" smtClean="0"/>
              <a:t>Apache2</a:t>
            </a:r>
            <a:endParaRPr lang="en-US" sz="1400"/>
          </a:p>
        </p:txBody>
      </p:sp>
      <p:sp>
        <p:nvSpPr>
          <p:cNvPr id="31" name="Rectangle 30"/>
          <p:cNvSpPr/>
          <p:nvPr/>
        </p:nvSpPr>
        <p:spPr>
          <a:xfrm>
            <a:off x="4698268" y="3303913"/>
            <a:ext cx="4572000" cy="954107"/>
          </a:xfrm>
          <a:prstGeom prst="rect">
            <a:avLst/>
          </a:prstGeom>
        </p:spPr>
        <p:txBody>
          <a:bodyPr>
            <a:spAutoFit/>
          </a:bodyPr>
          <a:lstStyle/>
          <a:p>
            <a:pPr lvl="0"/>
            <a:r>
              <a:rPr lang="en-US" sz="1400"/>
              <a:t>Tính năng:</a:t>
            </a:r>
          </a:p>
          <a:p>
            <a:pPr marL="285750" lvl="0" indent="-285750">
              <a:buFont typeface="Arial" pitchFamily="34" charset="0"/>
              <a:buChar char="•"/>
            </a:pPr>
            <a:r>
              <a:rPr lang="en-US" sz="1400"/>
              <a:t>Linh hoạt và dễ cấu hình</a:t>
            </a:r>
          </a:p>
          <a:p>
            <a:pPr marL="285750" lvl="0" indent="-285750">
              <a:buFont typeface="Arial" pitchFamily="34" charset="0"/>
              <a:buChar char="•"/>
            </a:pPr>
            <a:r>
              <a:rPr lang="en-US" sz="1400"/>
              <a:t>Hỗ trợ xác thực để hạn chế truy cập từ người dùng</a:t>
            </a:r>
          </a:p>
          <a:p>
            <a:pPr lvl="0"/>
            <a:r>
              <a:rPr lang="en-US" sz="1400"/>
              <a:t>Sự dụng các câu lệnh và mà nguồn mở.</a:t>
            </a:r>
          </a:p>
        </p:txBody>
      </p:sp>
    </p:spTree>
    <p:extLst>
      <p:ext uri="{BB962C8B-B14F-4D97-AF65-F5344CB8AC3E}">
        <p14:creationId xmlns:p14="http://schemas.microsoft.com/office/powerpoint/2010/main" val="3868347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CÀI ĐẶT</a:t>
            </a:r>
            <a:endParaRPr lang="ko-KR" altLang="en-US" dirty="0">
              <a:solidFill>
                <a:schemeClr val="tx1">
                  <a:lumMod val="75000"/>
                  <a:lumOff val="25000"/>
                </a:schemeClr>
              </a:solidFill>
            </a:endParaRPr>
          </a:p>
        </p:txBody>
      </p:sp>
      <p:cxnSp>
        <p:nvCxnSpPr>
          <p:cNvPr id="21" name="Straight Connector 20"/>
          <p:cNvCxnSpPr/>
          <p:nvPr/>
        </p:nvCxnSpPr>
        <p:spPr>
          <a:xfrm>
            <a:off x="4446903" y="695120"/>
            <a:ext cx="0" cy="444395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7584" y="695120"/>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3" name="TextBox 22"/>
          <p:cNvSpPr txBox="1"/>
          <p:nvPr/>
        </p:nvSpPr>
        <p:spPr>
          <a:xfrm>
            <a:off x="5652120" y="733702"/>
            <a:ext cx="2664296" cy="307777"/>
          </a:xfrm>
          <a:prstGeom prst="rect">
            <a:avLst/>
          </a:prstGeom>
          <a:noFill/>
        </p:spPr>
        <p:txBody>
          <a:bodyPr wrap="square" rtlCol="0">
            <a:spAutoFit/>
          </a:bodyPr>
          <a:lstStyle/>
          <a:p>
            <a:pPr algn="ctr"/>
            <a:r>
              <a:rPr lang="en-US" altLang="ko-KR" sz="1400" b="1" smtClean="0">
                <a:cs typeface="Arial" pitchFamily="34" charset="0"/>
              </a:rPr>
              <a:t>UBUNTU(LINUX)</a:t>
            </a:r>
            <a:endParaRPr lang="ko-KR" altLang="en-US" sz="1400" b="1" dirty="0">
              <a:cs typeface="Arial" pitchFamily="34" charset="0"/>
            </a:endParaRPr>
          </a:p>
        </p:txBody>
      </p:sp>
      <p:sp>
        <p:nvSpPr>
          <p:cNvPr id="24" name="Rectangle 23"/>
          <p:cNvSpPr/>
          <p:nvPr/>
        </p:nvSpPr>
        <p:spPr>
          <a:xfrm>
            <a:off x="251520" y="1059583"/>
            <a:ext cx="3816424" cy="738664"/>
          </a:xfrm>
          <a:prstGeom prst="rect">
            <a:avLst/>
          </a:prstGeom>
        </p:spPr>
        <p:txBody>
          <a:bodyPr wrap="square">
            <a:spAutoFit/>
          </a:bodyPr>
          <a:lstStyle/>
          <a:p>
            <a:pPr lvl="0"/>
            <a:r>
              <a:rPr lang="en-US" sz="1400"/>
              <a:t>Trong hộp thoại </a:t>
            </a:r>
            <a:r>
              <a:rPr lang="en-US" sz="1400" b="1"/>
              <a:t>Internet Information </a:t>
            </a:r>
            <a:endParaRPr lang="en-US" sz="1400" b="1" smtClean="0"/>
          </a:p>
          <a:p>
            <a:pPr lvl="0"/>
            <a:r>
              <a:rPr lang="en-US" sz="1400" b="1" smtClean="0"/>
              <a:t>Service(IIS</a:t>
            </a:r>
            <a:r>
              <a:rPr lang="en-US" sz="1400" b="1"/>
              <a:t>) Manager </a:t>
            </a:r>
            <a:r>
              <a:rPr lang="en-US" sz="1400"/>
              <a:t>mở </a:t>
            </a:r>
            <a:r>
              <a:rPr lang="en-US" sz="1400" b="1"/>
              <a:t>SERVER 1</a:t>
            </a:r>
            <a:r>
              <a:rPr lang="en-US" sz="1400"/>
              <a:t> chọn </a:t>
            </a:r>
            <a:endParaRPr lang="en-US" sz="1400" smtClean="0"/>
          </a:p>
          <a:p>
            <a:pPr lvl="0"/>
            <a:r>
              <a:rPr lang="en-US" sz="1400" b="1" smtClean="0"/>
              <a:t>site</a:t>
            </a:r>
            <a:r>
              <a:rPr lang="en-US" sz="1400" smtClean="0"/>
              <a:t> </a:t>
            </a:r>
            <a:r>
              <a:rPr lang="en-US" sz="1400"/>
              <a:t>và chọn </a:t>
            </a:r>
            <a:r>
              <a:rPr lang="en-US" sz="1400" b="1"/>
              <a:t>add web site…</a:t>
            </a:r>
            <a:endParaRPr lang="en-US" sz="1400"/>
          </a:p>
        </p:txBody>
      </p:sp>
      <p:sp>
        <p:nvSpPr>
          <p:cNvPr id="27" name="Rectangle 26"/>
          <p:cNvSpPr/>
          <p:nvPr/>
        </p:nvSpPr>
        <p:spPr>
          <a:xfrm>
            <a:off x="4698268" y="1059793"/>
            <a:ext cx="4194212" cy="307777"/>
          </a:xfrm>
          <a:prstGeom prst="rect">
            <a:avLst/>
          </a:prstGeom>
        </p:spPr>
        <p:txBody>
          <a:bodyPr wrap="square">
            <a:spAutoFit/>
          </a:bodyPr>
          <a:lstStyle/>
          <a:p>
            <a:r>
              <a:rPr lang="en-US" sz="1400"/>
              <a:t>Gõ lệnh: sudo apt – get install apache2</a:t>
            </a:r>
          </a:p>
        </p:txBody>
      </p:sp>
      <p:pic>
        <p:nvPicPr>
          <p:cNvPr id="14" name="Shape 376"/>
          <p:cNvPicPr/>
          <p:nvPr/>
        </p:nvPicPr>
        <p:blipFill>
          <a:blip r:embed="rId2">
            <a:alphaModFix/>
          </a:blip>
          <a:stretch>
            <a:fillRect/>
          </a:stretch>
        </p:blipFill>
        <p:spPr>
          <a:xfrm>
            <a:off x="4691372" y="2012892"/>
            <a:ext cx="4160882" cy="2288425"/>
          </a:xfrm>
          <a:prstGeom prst="rect">
            <a:avLst/>
          </a:prstGeom>
          <a:noFill/>
          <a:ln>
            <a:noFill/>
          </a:ln>
        </p:spPr>
      </p:pic>
      <p:pic>
        <p:nvPicPr>
          <p:cNvPr id="2050" name="Picture 2" descr="C:\Users\Lap\Desktop\anh window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75" y="1807769"/>
            <a:ext cx="4125501" cy="311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549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CÀI ĐẶT</a:t>
            </a:r>
            <a:endParaRPr lang="ko-KR" altLang="en-US" dirty="0">
              <a:solidFill>
                <a:schemeClr val="tx1">
                  <a:lumMod val="75000"/>
                  <a:lumOff val="25000"/>
                </a:schemeClr>
              </a:solidFill>
            </a:endParaRPr>
          </a:p>
        </p:txBody>
      </p:sp>
      <p:cxnSp>
        <p:nvCxnSpPr>
          <p:cNvPr id="21" name="Straight Connector 20"/>
          <p:cNvCxnSpPr/>
          <p:nvPr/>
        </p:nvCxnSpPr>
        <p:spPr>
          <a:xfrm>
            <a:off x="4446903" y="695120"/>
            <a:ext cx="0" cy="444395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7584" y="695120"/>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3" name="TextBox 22"/>
          <p:cNvSpPr txBox="1"/>
          <p:nvPr/>
        </p:nvSpPr>
        <p:spPr>
          <a:xfrm>
            <a:off x="5652120" y="733702"/>
            <a:ext cx="2664296" cy="307777"/>
          </a:xfrm>
          <a:prstGeom prst="rect">
            <a:avLst/>
          </a:prstGeom>
          <a:noFill/>
        </p:spPr>
        <p:txBody>
          <a:bodyPr wrap="square" rtlCol="0">
            <a:spAutoFit/>
          </a:bodyPr>
          <a:lstStyle/>
          <a:p>
            <a:pPr algn="ctr"/>
            <a:r>
              <a:rPr lang="en-US" altLang="ko-KR" sz="1400" b="1" smtClean="0">
                <a:cs typeface="Arial" pitchFamily="34" charset="0"/>
              </a:rPr>
              <a:t>UBUNTU(LINUX)</a:t>
            </a:r>
            <a:endParaRPr lang="ko-KR" altLang="en-US" sz="1400" b="1" dirty="0">
              <a:cs typeface="Arial" pitchFamily="34" charset="0"/>
            </a:endParaRPr>
          </a:p>
        </p:txBody>
      </p:sp>
      <p:sp>
        <p:nvSpPr>
          <p:cNvPr id="24" name="Rectangle 23"/>
          <p:cNvSpPr/>
          <p:nvPr/>
        </p:nvSpPr>
        <p:spPr>
          <a:xfrm>
            <a:off x="327087" y="997546"/>
            <a:ext cx="3816424" cy="307777"/>
          </a:xfrm>
          <a:prstGeom prst="rect">
            <a:avLst/>
          </a:prstGeom>
        </p:spPr>
        <p:txBody>
          <a:bodyPr wrap="square">
            <a:spAutoFit/>
          </a:bodyPr>
          <a:lstStyle/>
          <a:p>
            <a:pPr lvl="0"/>
            <a:r>
              <a:rPr lang="en-US" sz="1400"/>
              <a:t>Ta cài đặt các thông số cho website: </a:t>
            </a:r>
          </a:p>
        </p:txBody>
      </p:sp>
      <p:sp>
        <p:nvSpPr>
          <p:cNvPr id="27" name="Rectangle 26"/>
          <p:cNvSpPr/>
          <p:nvPr/>
        </p:nvSpPr>
        <p:spPr>
          <a:xfrm>
            <a:off x="4698268" y="1059793"/>
            <a:ext cx="4194212" cy="307777"/>
          </a:xfrm>
          <a:prstGeom prst="rect">
            <a:avLst/>
          </a:prstGeom>
        </p:spPr>
        <p:txBody>
          <a:bodyPr wrap="square">
            <a:spAutoFit/>
          </a:bodyPr>
          <a:lstStyle/>
          <a:p>
            <a:r>
              <a:rPr lang="en-US" sz="1400"/>
              <a:t>Nội dung file cấu hình.</a:t>
            </a:r>
          </a:p>
        </p:txBody>
      </p:sp>
      <p:pic>
        <p:nvPicPr>
          <p:cNvPr id="1026" name="Picture 2" descr="C:\Users\Lap\Desktop\anh windows\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682" y="1248138"/>
            <a:ext cx="3918099" cy="2936834"/>
          </a:xfrm>
          <a:prstGeom prst="rect">
            <a:avLst/>
          </a:prstGeom>
          <a:noFill/>
          <a:extLst>
            <a:ext uri="{909E8E84-426E-40DD-AFC4-6F175D3DCCD1}">
              <a14:hiddenFill xmlns:a14="http://schemas.microsoft.com/office/drawing/2010/main">
                <a:solidFill>
                  <a:srgbClr val="FFFFFF"/>
                </a:solidFill>
              </a14:hiddenFill>
            </a:ext>
          </a:extLst>
        </p:spPr>
      </p:pic>
      <p:pic>
        <p:nvPicPr>
          <p:cNvPr id="13" name="Shape 383"/>
          <p:cNvPicPr/>
          <p:nvPr/>
        </p:nvPicPr>
        <p:blipFill>
          <a:blip r:embed="rId3">
            <a:alphaModFix/>
          </a:blip>
          <a:stretch>
            <a:fillRect/>
          </a:stretch>
        </p:blipFill>
        <p:spPr>
          <a:xfrm>
            <a:off x="4619546" y="1371226"/>
            <a:ext cx="4351655" cy="2543175"/>
          </a:xfrm>
          <a:prstGeom prst="rect">
            <a:avLst/>
          </a:prstGeom>
          <a:noFill/>
          <a:ln>
            <a:noFill/>
          </a:ln>
        </p:spPr>
      </p:pic>
      <p:sp>
        <p:nvSpPr>
          <p:cNvPr id="3" name="Rectangle 2"/>
          <p:cNvSpPr/>
          <p:nvPr/>
        </p:nvSpPr>
        <p:spPr>
          <a:xfrm>
            <a:off x="-24892" y="4184971"/>
            <a:ext cx="4572000" cy="892552"/>
          </a:xfrm>
          <a:prstGeom prst="rect">
            <a:avLst/>
          </a:prstGeom>
        </p:spPr>
        <p:txBody>
          <a:bodyPr>
            <a:spAutoFit/>
          </a:bodyPr>
          <a:lstStyle/>
          <a:p>
            <a:pPr lvl="0"/>
            <a:r>
              <a:rPr lang="en-US" sz="1300"/>
              <a:t>Application pool: xác định các ứng dụng được sử </a:t>
            </a:r>
            <a:r>
              <a:rPr lang="en-US" sz="1300" smtClean="0"/>
              <a:t>dụng</a:t>
            </a:r>
          </a:p>
          <a:p>
            <a:pPr lvl="0"/>
            <a:r>
              <a:rPr lang="en-US" sz="1300" smtClean="0"/>
              <a:t> </a:t>
            </a:r>
            <a:r>
              <a:rPr lang="en-US" sz="1300"/>
              <a:t>trong trang web.</a:t>
            </a:r>
          </a:p>
          <a:p>
            <a:pPr lvl="0"/>
            <a:r>
              <a:rPr lang="en-US" sz="1300"/>
              <a:t>Physical path: nơi lưu trữ các file dữ liệu cho trang chủ.</a:t>
            </a:r>
          </a:p>
          <a:p>
            <a:pPr lvl="0"/>
            <a:r>
              <a:rPr lang="en-US" sz="1300"/>
              <a:t>Host name: là địa chỉ của trang web.</a:t>
            </a:r>
          </a:p>
        </p:txBody>
      </p:sp>
    </p:spTree>
    <p:extLst>
      <p:ext uri="{BB962C8B-B14F-4D97-AF65-F5344CB8AC3E}">
        <p14:creationId xmlns:p14="http://schemas.microsoft.com/office/powerpoint/2010/main" val="4171429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CÀI ĐẶT</a:t>
            </a:r>
            <a:endParaRPr lang="ko-KR" altLang="en-US" dirty="0">
              <a:solidFill>
                <a:schemeClr val="tx1">
                  <a:lumMod val="75000"/>
                  <a:lumOff val="25000"/>
                </a:schemeClr>
              </a:solidFill>
            </a:endParaRPr>
          </a:p>
        </p:txBody>
      </p:sp>
      <p:cxnSp>
        <p:nvCxnSpPr>
          <p:cNvPr id="21" name="Straight Connector 20"/>
          <p:cNvCxnSpPr/>
          <p:nvPr/>
        </p:nvCxnSpPr>
        <p:spPr>
          <a:xfrm>
            <a:off x="4446903" y="695120"/>
            <a:ext cx="0" cy="444395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7584" y="695120"/>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3" name="TextBox 22"/>
          <p:cNvSpPr txBox="1"/>
          <p:nvPr/>
        </p:nvSpPr>
        <p:spPr>
          <a:xfrm>
            <a:off x="5652120" y="733702"/>
            <a:ext cx="2664296" cy="307777"/>
          </a:xfrm>
          <a:prstGeom prst="rect">
            <a:avLst/>
          </a:prstGeom>
          <a:noFill/>
        </p:spPr>
        <p:txBody>
          <a:bodyPr wrap="square" rtlCol="0">
            <a:spAutoFit/>
          </a:bodyPr>
          <a:lstStyle/>
          <a:p>
            <a:pPr algn="ctr"/>
            <a:r>
              <a:rPr lang="en-US" altLang="ko-KR" sz="1400" b="1" smtClean="0">
                <a:cs typeface="Arial" pitchFamily="34" charset="0"/>
              </a:rPr>
              <a:t>UBUNTU(LINUX)</a:t>
            </a:r>
            <a:endParaRPr lang="ko-KR" altLang="en-US" sz="1400" b="1" dirty="0">
              <a:cs typeface="Arial" pitchFamily="34" charset="0"/>
            </a:endParaRPr>
          </a:p>
        </p:txBody>
      </p:sp>
      <p:sp>
        <p:nvSpPr>
          <p:cNvPr id="24" name="Rectangle 23"/>
          <p:cNvSpPr/>
          <p:nvPr/>
        </p:nvSpPr>
        <p:spPr>
          <a:xfrm>
            <a:off x="327087" y="997546"/>
            <a:ext cx="3816424" cy="523220"/>
          </a:xfrm>
          <a:prstGeom prst="rect">
            <a:avLst/>
          </a:prstGeom>
        </p:spPr>
        <p:txBody>
          <a:bodyPr wrap="square">
            <a:spAutoFit/>
          </a:bodyPr>
          <a:lstStyle/>
          <a:p>
            <a:r>
              <a:rPr lang="en-US" sz="1400"/>
              <a:t>Chỉ cần những thông số cơ bản là ta có thể </a:t>
            </a:r>
            <a:endParaRPr lang="en-US" sz="1400" smtClean="0"/>
          </a:p>
          <a:p>
            <a:r>
              <a:rPr lang="en-US" sz="1400" smtClean="0"/>
              <a:t>tạo </a:t>
            </a:r>
            <a:r>
              <a:rPr lang="en-US" sz="1400"/>
              <a:t>được một trang web.</a:t>
            </a:r>
          </a:p>
        </p:txBody>
      </p:sp>
      <p:sp>
        <p:nvSpPr>
          <p:cNvPr id="27" name="Rectangle 26"/>
          <p:cNvSpPr/>
          <p:nvPr/>
        </p:nvSpPr>
        <p:spPr>
          <a:xfrm>
            <a:off x="4698268" y="1059793"/>
            <a:ext cx="4194212" cy="738664"/>
          </a:xfrm>
          <a:prstGeom prst="rect">
            <a:avLst/>
          </a:prstGeom>
        </p:spPr>
        <p:txBody>
          <a:bodyPr wrap="square">
            <a:spAutoFit/>
          </a:bodyPr>
          <a:lstStyle/>
          <a:p>
            <a:r>
              <a:rPr lang="en-US" sz="1400"/>
              <a:t>Sau khi cài đặt thành công file cấu hình, người </a:t>
            </a:r>
            <a:endParaRPr lang="en-US" sz="1400" smtClean="0"/>
          </a:p>
          <a:p>
            <a:r>
              <a:rPr lang="en-US" sz="1400" smtClean="0"/>
              <a:t>quản </a:t>
            </a:r>
            <a:r>
              <a:rPr lang="en-US" sz="1400"/>
              <a:t>trị thực hiện các</a:t>
            </a:r>
          </a:p>
          <a:p>
            <a:r>
              <a:rPr lang="en-US" sz="1400"/>
              <a:t>câu lệnh như sau đây để các thay đổi có hiệu lực:</a:t>
            </a:r>
          </a:p>
        </p:txBody>
      </p:sp>
      <p:pic>
        <p:nvPicPr>
          <p:cNvPr id="11" name="Shape 382"/>
          <p:cNvPicPr/>
          <p:nvPr/>
        </p:nvPicPr>
        <p:blipFill>
          <a:blip r:embed="rId2">
            <a:alphaModFix/>
          </a:blip>
          <a:stretch>
            <a:fillRect/>
          </a:stretch>
        </p:blipFill>
        <p:spPr>
          <a:xfrm>
            <a:off x="75059" y="1635646"/>
            <a:ext cx="4320480" cy="1545873"/>
          </a:xfrm>
          <a:prstGeom prst="rect">
            <a:avLst/>
          </a:prstGeom>
          <a:noFill/>
          <a:ln>
            <a:noFill/>
          </a:ln>
        </p:spPr>
      </p:pic>
      <p:sp>
        <p:nvSpPr>
          <p:cNvPr id="4" name="Rectangle 3"/>
          <p:cNvSpPr/>
          <p:nvPr/>
        </p:nvSpPr>
        <p:spPr>
          <a:xfrm>
            <a:off x="4950296" y="1960552"/>
            <a:ext cx="3690156" cy="646331"/>
          </a:xfrm>
          <a:prstGeom prst="rect">
            <a:avLst/>
          </a:prstGeom>
        </p:spPr>
        <p:txBody>
          <a:bodyPr wrap="square">
            <a:spAutoFit/>
          </a:bodyPr>
          <a:lstStyle/>
          <a:p>
            <a:r>
              <a:rPr lang="en-US" i="1"/>
              <a:t>sudo a2ensite mynewsite</a:t>
            </a:r>
            <a:endParaRPr lang="en-US"/>
          </a:p>
          <a:p>
            <a:r>
              <a:rPr lang="en-US" i="1"/>
              <a:t>sudo service apache2 restart</a:t>
            </a:r>
            <a:endParaRPr lang="en-US"/>
          </a:p>
        </p:txBody>
      </p:sp>
      <p:sp>
        <p:nvSpPr>
          <p:cNvPr id="5" name="Rectangle 4"/>
          <p:cNvSpPr/>
          <p:nvPr/>
        </p:nvSpPr>
        <p:spPr>
          <a:xfrm>
            <a:off x="4698268" y="2715767"/>
            <a:ext cx="4194212" cy="954107"/>
          </a:xfrm>
          <a:prstGeom prst="rect">
            <a:avLst/>
          </a:prstGeom>
        </p:spPr>
        <p:txBody>
          <a:bodyPr wrap="square">
            <a:spAutoFit/>
          </a:bodyPr>
          <a:lstStyle/>
          <a:p>
            <a:r>
              <a:rPr lang="en-US" sz="1400"/>
              <a:t>Khi muốn loại bỏ địa chỉ trang Web </a:t>
            </a:r>
            <a:endParaRPr lang="en-US" sz="1400" smtClean="0"/>
          </a:p>
          <a:p>
            <a:r>
              <a:rPr lang="en-US" sz="1400" smtClean="0"/>
              <a:t>hiện </a:t>
            </a:r>
            <a:r>
              <a:rPr lang="en-US" sz="1400"/>
              <a:t>có, người quản trị thực hiện</a:t>
            </a:r>
          </a:p>
          <a:p>
            <a:r>
              <a:rPr lang="en-US" sz="1400"/>
              <a:t>các câu lệnh sau (mynewsite là tên gán với địa chỉ trang Web)</a:t>
            </a:r>
          </a:p>
        </p:txBody>
      </p:sp>
      <p:sp>
        <p:nvSpPr>
          <p:cNvPr id="6" name="Rectangle 5"/>
          <p:cNvSpPr/>
          <p:nvPr/>
        </p:nvSpPr>
        <p:spPr>
          <a:xfrm>
            <a:off x="4988277" y="3867894"/>
            <a:ext cx="3544163" cy="646331"/>
          </a:xfrm>
          <a:prstGeom prst="rect">
            <a:avLst/>
          </a:prstGeom>
        </p:spPr>
        <p:txBody>
          <a:bodyPr wrap="square">
            <a:spAutoFit/>
          </a:bodyPr>
          <a:lstStyle/>
          <a:p>
            <a:r>
              <a:rPr lang="en-US" i="1"/>
              <a:t>sudo a2ensite mynewsite</a:t>
            </a:r>
            <a:endParaRPr lang="en-US"/>
          </a:p>
          <a:p>
            <a:r>
              <a:rPr lang="en-US" i="1"/>
              <a:t>sudo service apache2 restart</a:t>
            </a:r>
            <a:endParaRPr lang="en-US"/>
          </a:p>
        </p:txBody>
      </p:sp>
    </p:spTree>
    <p:extLst>
      <p:ext uri="{BB962C8B-B14F-4D97-AF65-F5344CB8AC3E}">
        <p14:creationId xmlns:p14="http://schemas.microsoft.com/office/powerpoint/2010/main" val="6103490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QUẢN TRỊ</a:t>
            </a:r>
            <a:endParaRPr lang="ko-KR" altLang="en-US" dirty="0">
              <a:solidFill>
                <a:schemeClr val="tx1">
                  <a:lumMod val="75000"/>
                  <a:lumOff val="25000"/>
                </a:schemeClr>
              </a:solidFill>
            </a:endParaRPr>
          </a:p>
        </p:txBody>
      </p:sp>
      <p:sp>
        <p:nvSpPr>
          <p:cNvPr id="22" name="TextBox 21"/>
          <p:cNvSpPr txBox="1"/>
          <p:nvPr/>
        </p:nvSpPr>
        <p:spPr>
          <a:xfrm>
            <a:off x="3313639" y="689769"/>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4" name="Rectangle 23"/>
          <p:cNvSpPr/>
          <p:nvPr/>
        </p:nvSpPr>
        <p:spPr>
          <a:xfrm>
            <a:off x="327086" y="997546"/>
            <a:ext cx="8637402" cy="492443"/>
          </a:xfrm>
          <a:prstGeom prst="rect">
            <a:avLst/>
          </a:prstGeom>
        </p:spPr>
        <p:txBody>
          <a:bodyPr wrap="square">
            <a:spAutoFit/>
          </a:bodyPr>
          <a:lstStyle/>
          <a:p>
            <a:pPr lvl="0"/>
            <a:r>
              <a:rPr lang="en-GB" sz="1300"/>
              <a:t>Hạn chế về địa chỉ mạng thông quan chức năng thiết lập luật hạn chế </a:t>
            </a:r>
            <a:r>
              <a:rPr lang="en-GB" sz="1300" b="1"/>
              <a:t>(Add Allow Restriction Rule</a:t>
            </a:r>
            <a:r>
              <a:rPr lang="en-GB" sz="1300"/>
              <a:t>) của </a:t>
            </a:r>
            <a:r>
              <a:rPr lang="en-GB" sz="1300" smtClean="0"/>
              <a:t>máy </a:t>
            </a:r>
            <a:r>
              <a:rPr lang="en-GB" sz="1300"/>
              <a:t>chủ </a:t>
            </a:r>
            <a:endParaRPr lang="en-GB" sz="1300" smtClean="0"/>
          </a:p>
          <a:p>
            <a:pPr lvl="0"/>
            <a:r>
              <a:rPr lang="en-GB" sz="1300" smtClean="0"/>
              <a:t>IIS</a:t>
            </a:r>
            <a:endParaRPr lang="en-US" sz="1300"/>
          </a:p>
        </p:txBody>
      </p:sp>
      <p:pic>
        <p:nvPicPr>
          <p:cNvPr id="18" name="Shape 404"/>
          <p:cNvPicPr/>
          <p:nvPr/>
        </p:nvPicPr>
        <p:blipFill>
          <a:blip r:embed="rId2">
            <a:alphaModFix/>
          </a:blip>
          <a:stretch>
            <a:fillRect/>
          </a:stretch>
        </p:blipFill>
        <p:spPr>
          <a:xfrm>
            <a:off x="1475656" y="1923677"/>
            <a:ext cx="5943600" cy="1786255"/>
          </a:xfrm>
          <a:prstGeom prst="rect">
            <a:avLst/>
          </a:prstGeom>
          <a:noFill/>
          <a:ln>
            <a:noFill/>
          </a:ln>
        </p:spPr>
      </p:pic>
    </p:spTree>
    <p:extLst>
      <p:ext uri="{BB962C8B-B14F-4D97-AF65-F5344CB8AC3E}">
        <p14:creationId xmlns:p14="http://schemas.microsoft.com/office/powerpoint/2010/main" val="502076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smtClean="0"/>
              <a:t>Phần I: Dịch vụ DNS/DHCP</a:t>
            </a:r>
            <a:endParaRPr lang="ko-KR" altLang="en-US" sz="2800"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367978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QUẢN TRỊ</a:t>
            </a:r>
            <a:endParaRPr lang="ko-KR" altLang="en-US" dirty="0">
              <a:solidFill>
                <a:schemeClr val="tx1">
                  <a:lumMod val="75000"/>
                  <a:lumOff val="25000"/>
                </a:schemeClr>
              </a:solidFill>
            </a:endParaRPr>
          </a:p>
        </p:txBody>
      </p:sp>
      <p:sp>
        <p:nvSpPr>
          <p:cNvPr id="22" name="TextBox 21"/>
          <p:cNvSpPr txBox="1"/>
          <p:nvPr/>
        </p:nvSpPr>
        <p:spPr>
          <a:xfrm>
            <a:off x="3313639" y="689769"/>
            <a:ext cx="2664296" cy="307777"/>
          </a:xfrm>
          <a:prstGeom prst="rect">
            <a:avLst/>
          </a:prstGeom>
          <a:noFill/>
        </p:spPr>
        <p:txBody>
          <a:bodyPr wrap="square" rtlCol="0">
            <a:spAutoFit/>
          </a:bodyPr>
          <a:lstStyle/>
          <a:p>
            <a:pPr algn="ctr"/>
            <a:r>
              <a:rPr lang="en-US" altLang="ko-KR" sz="1400" b="1" smtClean="0">
                <a:cs typeface="Arial" pitchFamily="34" charset="0"/>
              </a:rPr>
              <a:t>WINDOWS</a:t>
            </a:r>
            <a:endParaRPr lang="ko-KR" altLang="en-US" sz="1400" b="1" dirty="0">
              <a:cs typeface="Arial" pitchFamily="34" charset="0"/>
            </a:endParaRPr>
          </a:p>
        </p:txBody>
      </p:sp>
      <p:sp>
        <p:nvSpPr>
          <p:cNvPr id="24" name="Rectangle 23"/>
          <p:cNvSpPr/>
          <p:nvPr/>
        </p:nvSpPr>
        <p:spPr>
          <a:xfrm>
            <a:off x="327086" y="997546"/>
            <a:ext cx="8637402" cy="492443"/>
          </a:xfrm>
          <a:prstGeom prst="rect">
            <a:avLst/>
          </a:prstGeom>
        </p:spPr>
        <p:txBody>
          <a:bodyPr wrap="square">
            <a:spAutoFit/>
          </a:bodyPr>
          <a:lstStyle/>
          <a:p>
            <a:pPr lvl="0"/>
            <a:r>
              <a:rPr lang="en-GB" sz="1300"/>
              <a:t>Hạn chế về địa chỉ mạng thông quan chức năng thiết lập luật hạn chế </a:t>
            </a:r>
            <a:r>
              <a:rPr lang="en-GB" sz="1300" b="1"/>
              <a:t>(Add Allow Restriction Rule</a:t>
            </a:r>
            <a:r>
              <a:rPr lang="en-GB" sz="1300"/>
              <a:t>) của </a:t>
            </a:r>
            <a:r>
              <a:rPr lang="en-GB" sz="1300" smtClean="0"/>
              <a:t>máy </a:t>
            </a:r>
            <a:r>
              <a:rPr lang="en-GB" sz="1300"/>
              <a:t>chủ </a:t>
            </a:r>
            <a:endParaRPr lang="en-GB" sz="1300" smtClean="0"/>
          </a:p>
          <a:p>
            <a:pPr lvl="0"/>
            <a:r>
              <a:rPr lang="en-GB" sz="1300" smtClean="0"/>
              <a:t>IIS</a:t>
            </a:r>
            <a:endParaRPr lang="en-US" sz="1300"/>
          </a:p>
        </p:txBody>
      </p:sp>
      <p:pic>
        <p:nvPicPr>
          <p:cNvPr id="6" name="Shape 411"/>
          <p:cNvPicPr/>
          <p:nvPr/>
        </p:nvPicPr>
        <p:blipFill>
          <a:blip r:embed="rId2">
            <a:alphaModFix/>
          </a:blip>
          <a:stretch>
            <a:fillRect/>
          </a:stretch>
        </p:blipFill>
        <p:spPr>
          <a:xfrm>
            <a:off x="1600200" y="1365250"/>
            <a:ext cx="5943600" cy="3582764"/>
          </a:xfrm>
          <a:prstGeom prst="rect">
            <a:avLst/>
          </a:prstGeom>
          <a:noFill/>
          <a:ln>
            <a:noFill/>
          </a:ln>
        </p:spPr>
      </p:pic>
    </p:spTree>
    <p:extLst>
      <p:ext uri="{BB962C8B-B14F-4D97-AF65-F5344CB8AC3E}">
        <p14:creationId xmlns:p14="http://schemas.microsoft.com/office/powerpoint/2010/main" val="37230888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QUẢN TRỊ</a:t>
            </a:r>
            <a:endParaRPr lang="ko-KR" altLang="en-US" dirty="0">
              <a:solidFill>
                <a:schemeClr val="tx1">
                  <a:lumMod val="75000"/>
                  <a:lumOff val="25000"/>
                </a:schemeClr>
              </a:solidFill>
            </a:endParaRPr>
          </a:p>
        </p:txBody>
      </p:sp>
      <p:sp>
        <p:nvSpPr>
          <p:cNvPr id="22" name="TextBox 21"/>
          <p:cNvSpPr txBox="1"/>
          <p:nvPr/>
        </p:nvSpPr>
        <p:spPr>
          <a:xfrm>
            <a:off x="3313639" y="689769"/>
            <a:ext cx="2664296" cy="307777"/>
          </a:xfrm>
          <a:prstGeom prst="rect">
            <a:avLst/>
          </a:prstGeom>
          <a:noFill/>
        </p:spPr>
        <p:txBody>
          <a:bodyPr wrap="square" rtlCol="0">
            <a:spAutoFit/>
          </a:bodyPr>
          <a:lstStyle/>
          <a:p>
            <a:pPr algn="ctr"/>
            <a:r>
              <a:rPr lang="en-US" altLang="ko-KR" sz="1400" b="1" smtClean="0">
                <a:cs typeface="Arial" pitchFamily="34" charset="0"/>
              </a:rPr>
              <a:t>UBUNTU</a:t>
            </a:r>
            <a:endParaRPr lang="ko-KR" altLang="en-US" sz="1400" b="1" dirty="0">
              <a:cs typeface="Arial" pitchFamily="34" charset="0"/>
            </a:endParaRPr>
          </a:p>
        </p:txBody>
      </p:sp>
      <p:sp>
        <p:nvSpPr>
          <p:cNvPr id="24" name="Rectangle 23"/>
          <p:cNvSpPr/>
          <p:nvPr/>
        </p:nvSpPr>
        <p:spPr>
          <a:xfrm>
            <a:off x="327086" y="997546"/>
            <a:ext cx="8637402" cy="307777"/>
          </a:xfrm>
          <a:prstGeom prst="rect">
            <a:avLst/>
          </a:prstGeom>
        </p:spPr>
        <p:txBody>
          <a:bodyPr wrap="square">
            <a:spAutoFit/>
          </a:bodyPr>
          <a:lstStyle/>
          <a:p>
            <a:pPr lvl="0"/>
            <a:r>
              <a:rPr lang="en-GB" sz="1400"/>
              <a:t>Các bản ghi và các file cấu hình , nhật ký các cấp cảnh báo của máy chủ web </a:t>
            </a:r>
            <a:endParaRPr lang="en-US" sz="1400"/>
          </a:p>
        </p:txBody>
      </p:sp>
      <p:sp>
        <p:nvSpPr>
          <p:cNvPr id="3" name="Rectangle 2"/>
          <p:cNvSpPr/>
          <p:nvPr/>
        </p:nvSpPr>
        <p:spPr>
          <a:xfrm>
            <a:off x="368149" y="1635646"/>
            <a:ext cx="8565394" cy="523220"/>
          </a:xfrm>
          <a:prstGeom prst="rect">
            <a:avLst/>
          </a:prstGeom>
        </p:spPr>
        <p:txBody>
          <a:bodyPr wrap="square">
            <a:spAutoFit/>
          </a:bodyPr>
          <a:lstStyle/>
          <a:p>
            <a:pPr lvl="0"/>
            <a:r>
              <a:rPr lang="en-GB" sz="1400" b="1"/>
              <a:t>access.log</a:t>
            </a:r>
            <a:r>
              <a:rPr lang="en-GB" sz="1400"/>
              <a:t>: toàn bộ các lần thử truy nhập vào máy chủ, liệt kê địa chỉ của máy khách, thời gian, yêu cầu </a:t>
            </a:r>
            <a:r>
              <a:rPr lang="en-GB" sz="1400" smtClean="0"/>
              <a:t> cụ </a:t>
            </a:r>
            <a:r>
              <a:rPr lang="en-GB" sz="1400"/>
              <a:t>thể và thông tin về trình duyệt được sử dụng.</a:t>
            </a:r>
            <a:endParaRPr lang="en-US" sz="1400"/>
          </a:p>
        </p:txBody>
      </p:sp>
      <p:pic>
        <p:nvPicPr>
          <p:cNvPr id="7" name="Shape 418"/>
          <p:cNvPicPr/>
          <p:nvPr/>
        </p:nvPicPr>
        <p:blipFill>
          <a:blip r:embed="rId2">
            <a:alphaModFix/>
          </a:blip>
          <a:stretch>
            <a:fillRect/>
          </a:stretch>
        </p:blipFill>
        <p:spPr>
          <a:xfrm>
            <a:off x="683568" y="2643758"/>
            <a:ext cx="7587490" cy="997074"/>
          </a:xfrm>
          <a:prstGeom prst="rect">
            <a:avLst/>
          </a:prstGeom>
          <a:noFill/>
          <a:ln>
            <a:noFill/>
          </a:ln>
        </p:spPr>
      </p:pic>
    </p:spTree>
    <p:extLst>
      <p:ext uri="{BB962C8B-B14F-4D97-AF65-F5344CB8AC3E}">
        <p14:creationId xmlns:p14="http://schemas.microsoft.com/office/powerpoint/2010/main" val="2481072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KHÁC NHAU – QUẢN TRỊ</a:t>
            </a:r>
            <a:endParaRPr lang="ko-KR" altLang="en-US" dirty="0">
              <a:solidFill>
                <a:schemeClr val="tx1">
                  <a:lumMod val="75000"/>
                  <a:lumOff val="25000"/>
                </a:schemeClr>
              </a:solidFill>
            </a:endParaRPr>
          </a:p>
        </p:txBody>
      </p:sp>
      <p:sp>
        <p:nvSpPr>
          <p:cNvPr id="22" name="TextBox 21"/>
          <p:cNvSpPr txBox="1"/>
          <p:nvPr/>
        </p:nvSpPr>
        <p:spPr>
          <a:xfrm>
            <a:off x="3313639" y="689769"/>
            <a:ext cx="2664296" cy="307777"/>
          </a:xfrm>
          <a:prstGeom prst="rect">
            <a:avLst/>
          </a:prstGeom>
          <a:noFill/>
        </p:spPr>
        <p:txBody>
          <a:bodyPr wrap="square" rtlCol="0">
            <a:spAutoFit/>
          </a:bodyPr>
          <a:lstStyle/>
          <a:p>
            <a:pPr algn="ctr"/>
            <a:r>
              <a:rPr lang="en-US" altLang="ko-KR" sz="1400" b="1" smtClean="0">
                <a:cs typeface="Arial" pitchFamily="34" charset="0"/>
              </a:rPr>
              <a:t>UBUNTU</a:t>
            </a:r>
            <a:endParaRPr lang="ko-KR" altLang="en-US" sz="1400" b="1" dirty="0">
              <a:cs typeface="Arial" pitchFamily="34" charset="0"/>
            </a:endParaRPr>
          </a:p>
        </p:txBody>
      </p:sp>
      <p:sp>
        <p:nvSpPr>
          <p:cNvPr id="24" name="Rectangle 23"/>
          <p:cNvSpPr/>
          <p:nvPr/>
        </p:nvSpPr>
        <p:spPr>
          <a:xfrm>
            <a:off x="327086" y="997546"/>
            <a:ext cx="8637402" cy="307777"/>
          </a:xfrm>
          <a:prstGeom prst="rect">
            <a:avLst/>
          </a:prstGeom>
        </p:spPr>
        <p:txBody>
          <a:bodyPr wrap="square">
            <a:spAutoFit/>
          </a:bodyPr>
          <a:lstStyle/>
          <a:p>
            <a:pPr lvl="0"/>
            <a:r>
              <a:rPr lang="en-GB" sz="1400"/>
              <a:t>Các bản ghi và các file cấu hình , nhật ký các cấp cảnh báo của máy chủ web </a:t>
            </a:r>
            <a:endParaRPr lang="en-US" sz="1400"/>
          </a:p>
        </p:txBody>
      </p:sp>
      <p:sp>
        <p:nvSpPr>
          <p:cNvPr id="3" name="Rectangle 2"/>
          <p:cNvSpPr/>
          <p:nvPr/>
        </p:nvSpPr>
        <p:spPr>
          <a:xfrm>
            <a:off x="368149" y="1635646"/>
            <a:ext cx="8565394" cy="523220"/>
          </a:xfrm>
          <a:prstGeom prst="rect">
            <a:avLst/>
          </a:prstGeom>
        </p:spPr>
        <p:txBody>
          <a:bodyPr wrap="square">
            <a:spAutoFit/>
          </a:bodyPr>
          <a:lstStyle/>
          <a:p>
            <a:pPr lvl="0"/>
            <a:r>
              <a:rPr lang="en-GB" sz="1400" b="1"/>
              <a:t>error.log</a:t>
            </a:r>
            <a:r>
              <a:rPr lang="en-GB" sz="1400"/>
              <a:t>: biết toàn bộ các lỗi và mức độ cảnh báo mà dịch vụ Web gặp phải khi xử lý các yêu cầu truy nhập, các trang không tìm thấy, các thư mục bị từ chối truy nhập. </a:t>
            </a:r>
            <a:endParaRPr lang="en-US" sz="1400"/>
          </a:p>
        </p:txBody>
      </p:sp>
      <p:pic>
        <p:nvPicPr>
          <p:cNvPr id="8" name="Shape 425"/>
          <p:cNvPicPr/>
          <p:nvPr/>
        </p:nvPicPr>
        <p:blipFill>
          <a:blip r:embed="rId2">
            <a:alphaModFix/>
          </a:blip>
          <a:stretch>
            <a:fillRect/>
          </a:stretch>
        </p:blipFill>
        <p:spPr>
          <a:xfrm>
            <a:off x="368149" y="2745402"/>
            <a:ext cx="8472895" cy="883499"/>
          </a:xfrm>
          <a:prstGeom prst="rect">
            <a:avLst/>
          </a:prstGeom>
          <a:noFill/>
          <a:ln>
            <a:noFill/>
          </a:ln>
        </p:spPr>
      </p:pic>
    </p:spTree>
    <p:extLst>
      <p:ext uri="{BB962C8B-B14F-4D97-AF65-F5344CB8AC3E}">
        <p14:creationId xmlns:p14="http://schemas.microsoft.com/office/powerpoint/2010/main" val="2790155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t>4</a:t>
            </a:r>
            <a:r>
              <a:rPr lang="en-US" altLang="ko-KR" smtClean="0"/>
              <a:t>.Truy cập từ xa</a:t>
            </a:r>
            <a:endParaRPr lang="ko-KR" altLang="en-US"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034204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CE580BE2-E34F-479F-AA33-1A28AC364812}"/>
              </a:ext>
            </a:extLst>
          </p:cNvPr>
          <p:cNvSpPr>
            <a:spLocks noGrp="1"/>
          </p:cNvSpPr>
          <p:nvPr>
            <p:ph type="body" sz="quarter" idx="10"/>
          </p:nvPr>
        </p:nvSpPr>
        <p:spPr/>
        <p:txBody>
          <a:bodyPr/>
          <a:lstStyle/>
          <a:p>
            <a:r>
              <a:rPr lang="vi-VN" dirty="0">
                <a:cs typeface="Arial"/>
              </a:rPr>
              <a:t>Truy </a:t>
            </a:r>
            <a:r>
              <a:rPr lang="vi-VN" dirty="0" err="1">
                <a:cs typeface="Arial"/>
              </a:rPr>
              <a:t>cập</a:t>
            </a:r>
            <a:r>
              <a:rPr lang="vi-VN" dirty="0">
                <a:cs typeface="Arial"/>
              </a:rPr>
              <a:t> </a:t>
            </a:r>
            <a:r>
              <a:rPr lang="vi-VN" dirty="0" err="1">
                <a:cs typeface="Arial"/>
              </a:rPr>
              <a:t>từ</a:t>
            </a:r>
            <a:r>
              <a:rPr lang="vi-VN" dirty="0">
                <a:cs typeface="Arial"/>
              </a:rPr>
              <a:t> xa</a:t>
            </a:r>
            <a:endParaRPr lang="vi-VN" dirty="0"/>
          </a:p>
        </p:txBody>
      </p:sp>
      <p:sp>
        <p:nvSpPr>
          <p:cNvPr id="4" name="TextBox 3">
            <a:extLst>
              <a:ext uri="{FF2B5EF4-FFF2-40B4-BE49-F238E27FC236}">
                <a16:creationId xmlns="" xmlns:a16="http://schemas.microsoft.com/office/drawing/2014/main" id="{E05FC414-CCC4-497D-BA2A-493622AAFEE9}"/>
              </a:ext>
            </a:extLst>
          </p:cNvPr>
          <p:cNvSpPr txBox="1"/>
          <p:nvPr/>
        </p:nvSpPr>
        <p:spPr>
          <a:xfrm>
            <a:off x="202721" y="58847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dirty="0"/>
              <a:t>1. </a:t>
            </a:r>
            <a:r>
              <a:rPr lang="vi-VN" sz="2400" b="1" dirty="0" err="1"/>
              <a:t>Cài</a:t>
            </a:r>
            <a:r>
              <a:rPr lang="vi-VN" sz="2400" b="1" dirty="0"/>
              <a:t> </a:t>
            </a:r>
            <a:r>
              <a:rPr lang="vi-VN" sz="2400" b="1" dirty="0" err="1"/>
              <a:t>đặt</a:t>
            </a:r>
            <a:endParaRPr lang="vi-VN" sz="2400" dirty="0" err="1">
              <a:cs typeface="Arial"/>
            </a:endParaRPr>
          </a:p>
        </p:txBody>
      </p:sp>
      <p:sp>
        <p:nvSpPr>
          <p:cNvPr id="5" name="TextBox 4">
            <a:extLst>
              <a:ext uri="{FF2B5EF4-FFF2-40B4-BE49-F238E27FC236}">
                <a16:creationId xmlns="" xmlns:a16="http://schemas.microsoft.com/office/drawing/2014/main" id="{0289FE09-0FA1-4D88-AC84-E6244DF07EBB}"/>
              </a:ext>
            </a:extLst>
          </p:cNvPr>
          <p:cNvSpPr txBox="1"/>
          <p:nvPr/>
        </p:nvSpPr>
        <p:spPr>
          <a:xfrm>
            <a:off x="205417" y="108885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i="1" dirty="0"/>
              <a:t>a) </a:t>
            </a:r>
            <a:r>
              <a:rPr lang="vi-VN" sz="2000" i="1" dirty="0" err="1"/>
              <a:t>Window</a:t>
            </a:r>
            <a:r>
              <a:rPr lang="vi-VN" sz="2000" i="1" dirty="0"/>
              <a:t> </a:t>
            </a:r>
            <a:r>
              <a:rPr lang="vi-VN" sz="2000" i="1" dirty="0" err="1"/>
              <a:t>server</a:t>
            </a:r>
            <a:endParaRPr lang="vi-VN" sz="2000" i="1" dirty="0" err="1">
              <a:cs typeface="Arial"/>
            </a:endParaRPr>
          </a:p>
        </p:txBody>
      </p:sp>
      <p:sp>
        <p:nvSpPr>
          <p:cNvPr id="6" name="TextBox 5">
            <a:extLst>
              <a:ext uri="{FF2B5EF4-FFF2-40B4-BE49-F238E27FC236}">
                <a16:creationId xmlns="" xmlns:a16="http://schemas.microsoft.com/office/drawing/2014/main" id="{91CC6855-F97B-435D-B767-BAA76721BC53}"/>
              </a:ext>
            </a:extLst>
          </p:cNvPr>
          <p:cNvSpPr txBox="1"/>
          <p:nvPr/>
        </p:nvSpPr>
        <p:spPr>
          <a:xfrm>
            <a:off x="161001" y="1515039"/>
            <a:ext cx="86519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Arial"/>
                <a:ea typeface="+mn-lt"/>
                <a:cs typeface="+mn-lt"/>
              </a:rPr>
              <a:t>-</a:t>
            </a:r>
            <a:r>
              <a:rPr lang="vi-VN" dirty="0" err="1">
                <a:latin typeface="Arial"/>
                <a:ea typeface="+mn-lt"/>
                <a:cs typeface="+mn-lt"/>
              </a:rPr>
              <a:t>Để</a:t>
            </a:r>
            <a:r>
              <a:rPr lang="vi-VN" dirty="0">
                <a:latin typeface="Arial"/>
                <a:ea typeface="+mn-lt"/>
                <a:cs typeface="+mn-lt"/>
              </a:rPr>
              <a:t> </a:t>
            </a:r>
            <a:r>
              <a:rPr lang="vi-VN" dirty="0" err="1">
                <a:latin typeface="Arial"/>
                <a:ea typeface="+mn-lt"/>
                <a:cs typeface="+mn-lt"/>
              </a:rPr>
              <a:t>sử</a:t>
            </a:r>
            <a:r>
              <a:rPr lang="vi-VN" dirty="0">
                <a:latin typeface="Arial"/>
                <a:ea typeface="+mn-lt"/>
                <a:cs typeface="+mn-lt"/>
              </a:rPr>
              <a:t> </a:t>
            </a:r>
            <a:r>
              <a:rPr lang="vi-VN" dirty="0" err="1">
                <a:latin typeface="Arial"/>
                <a:ea typeface="+mn-lt"/>
                <a:cs typeface="+mn-lt"/>
              </a:rPr>
              <a:t>dụng</a:t>
            </a:r>
            <a:r>
              <a:rPr lang="vi-VN" dirty="0">
                <a:latin typeface="Arial"/>
                <a:ea typeface="+mn-lt"/>
                <a:cs typeface="+mn-lt"/>
              </a:rPr>
              <a:t> </a:t>
            </a:r>
            <a:r>
              <a:rPr lang="vi-VN" dirty="0" err="1">
                <a:latin typeface="Arial"/>
                <a:ea typeface="+mn-lt"/>
                <a:cs typeface="+mn-lt"/>
              </a:rPr>
              <a:t>dịch</a:t>
            </a:r>
            <a:r>
              <a:rPr lang="vi-VN" dirty="0">
                <a:latin typeface="Arial"/>
                <a:ea typeface="+mn-lt"/>
                <a:cs typeface="+mn-lt"/>
              </a:rPr>
              <a:t> </a:t>
            </a:r>
            <a:r>
              <a:rPr lang="vi-VN" dirty="0" err="1">
                <a:latin typeface="Arial"/>
                <a:ea typeface="+mn-lt"/>
                <a:cs typeface="+mn-lt"/>
              </a:rPr>
              <a:t>vụ</a:t>
            </a:r>
            <a:r>
              <a:rPr lang="vi-VN" dirty="0">
                <a:latin typeface="Arial"/>
                <a:ea typeface="+mn-lt"/>
                <a:cs typeface="+mn-lt"/>
              </a:rPr>
              <a:t> truy </a:t>
            </a:r>
            <a:r>
              <a:rPr lang="vi-VN" dirty="0" err="1">
                <a:latin typeface="Arial"/>
                <a:ea typeface="+mn-lt"/>
                <a:cs typeface="+mn-lt"/>
              </a:rPr>
              <a:t>cập</a:t>
            </a:r>
            <a:r>
              <a:rPr lang="vi-VN" dirty="0">
                <a:latin typeface="Arial"/>
                <a:ea typeface="+mn-lt"/>
                <a:cs typeface="+mn-lt"/>
              </a:rPr>
              <a:t> </a:t>
            </a:r>
            <a:r>
              <a:rPr lang="vi-VN" dirty="0" err="1">
                <a:latin typeface="Arial"/>
                <a:ea typeface="+mn-lt"/>
                <a:cs typeface="+mn-lt"/>
              </a:rPr>
              <a:t>từ</a:t>
            </a:r>
            <a:r>
              <a:rPr lang="vi-VN" dirty="0">
                <a:latin typeface="Arial"/>
                <a:ea typeface="+mn-lt"/>
                <a:cs typeface="+mn-lt"/>
              </a:rPr>
              <a:t> xa trong </a:t>
            </a:r>
            <a:r>
              <a:rPr lang="vi-VN" dirty="0" err="1">
                <a:latin typeface="Arial"/>
                <a:ea typeface="+mn-lt"/>
                <a:cs typeface="+mn-lt"/>
              </a:rPr>
              <a:t>windows</a:t>
            </a:r>
            <a:r>
              <a:rPr lang="vi-VN" dirty="0">
                <a:latin typeface="Arial"/>
                <a:ea typeface="+mn-lt"/>
                <a:cs typeface="+mn-lt"/>
              </a:rPr>
              <a:t> </a:t>
            </a:r>
            <a:r>
              <a:rPr lang="vi-VN" dirty="0" err="1">
                <a:latin typeface="Arial"/>
                <a:ea typeface="+mn-lt"/>
                <a:cs typeface="+mn-lt"/>
              </a:rPr>
              <a:t>server</a:t>
            </a:r>
            <a:r>
              <a:rPr lang="vi-VN" dirty="0">
                <a:latin typeface="Arial"/>
                <a:ea typeface="+mn-lt"/>
                <a:cs typeface="+mn-lt"/>
              </a:rPr>
              <a:t>,  thông </a:t>
            </a:r>
            <a:r>
              <a:rPr lang="vi-VN" dirty="0" err="1">
                <a:latin typeface="Arial"/>
                <a:ea typeface="+mn-lt"/>
                <a:cs typeface="+mn-lt"/>
              </a:rPr>
              <a:t>thường</a:t>
            </a:r>
            <a:r>
              <a:rPr lang="vi-VN" dirty="0">
                <a:latin typeface="Arial"/>
                <a:ea typeface="+mn-lt"/>
                <a:cs typeface="+mn-lt"/>
              </a:rPr>
              <a:t> ta </a:t>
            </a:r>
            <a:r>
              <a:rPr lang="vi-VN" dirty="0" err="1">
                <a:latin typeface="Arial"/>
                <a:ea typeface="+mn-lt"/>
                <a:cs typeface="+mn-lt"/>
              </a:rPr>
              <a:t>sử</a:t>
            </a:r>
            <a:r>
              <a:rPr lang="vi-VN" dirty="0">
                <a:latin typeface="Arial"/>
                <a:ea typeface="+mn-lt"/>
                <a:cs typeface="+mn-lt"/>
              </a:rPr>
              <a:t> </a:t>
            </a:r>
            <a:r>
              <a:rPr lang="vi-VN" dirty="0" err="1">
                <a:latin typeface="Arial"/>
                <a:ea typeface="+mn-lt"/>
                <a:cs typeface="+mn-lt"/>
              </a:rPr>
              <a:t>dụng</a:t>
            </a:r>
            <a:r>
              <a:rPr lang="vi-VN" dirty="0">
                <a:latin typeface="Arial"/>
                <a:ea typeface="+mn-lt"/>
                <a:cs typeface="+mn-lt"/>
              </a:rPr>
              <a:t> </a:t>
            </a:r>
            <a:r>
              <a:rPr lang="vi-VN" dirty="0" err="1">
                <a:latin typeface="Arial"/>
                <a:ea typeface="+mn-lt"/>
                <a:cs typeface="+mn-lt"/>
              </a:rPr>
              <a:t>mạng</a:t>
            </a:r>
            <a:r>
              <a:rPr lang="vi-VN" dirty="0">
                <a:latin typeface="Arial"/>
                <a:ea typeface="+mn-lt"/>
                <a:cs typeface="+mn-lt"/>
              </a:rPr>
              <a:t> riêng </a:t>
            </a:r>
            <a:r>
              <a:rPr lang="vi-VN" dirty="0" err="1">
                <a:latin typeface="Arial"/>
                <a:ea typeface="+mn-lt"/>
                <a:cs typeface="+mn-lt"/>
              </a:rPr>
              <a:t>ảo</a:t>
            </a:r>
            <a:r>
              <a:rPr lang="vi-VN" dirty="0">
                <a:latin typeface="Arial"/>
                <a:ea typeface="+mn-lt"/>
                <a:cs typeface="+mn-lt"/>
              </a:rPr>
              <a:t> VPN (</a:t>
            </a:r>
            <a:r>
              <a:rPr lang="vi-VN" dirty="0" err="1">
                <a:latin typeface="Arial"/>
                <a:ea typeface="+mn-lt"/>
                <a:cs typeface="+mn-lt"/>
              </a:rPr>
              <a:t>Virtual</a:t>
            </a:r>
            <a:r>
              <a:rPr lang="vi-VN" dirty="0">
                <a:latin typeface="Arial"/>
                <a:ea typeface="+mn-lt"/>
                <a:cs typeface="+mn-lt"/>
              </a:rPr>
              <a:t> </a:t>
            </a:r>
            <a:r>
              <a:rPr lang="vi-VN" dirty="0" err="1">
                <a:latin typeface="Arial"/>
                <a:ea typeface="+mn-lt"/>
                <a:cs typeface="+mn-lt"/>
              </a:rPr>
              <a:t>Private</a:t>
            </a:r>
            <a:r>
              <a:rPr lang="vi-VN" dirty="0">
                <a:latin typeface="Arial"/>
                <a:ea typeface="+mn-lt"/>
                <a:cs typeface="+mn-lt"/>
              </a:rPr>
              <a:t> </a:t>
            </a:r>
            <a:r>
              <a:rPr lang="vi-VN" dirty="0" err="1">
                <a:latin typeface="Arial"/>
                <a:ea typeface="+mn-lt"/>
                <a:cs typeface="+mn-lt"/>
              </a:rPr>
              <a:t>Networks</a:t>
            </a:r>
            <a:r>
              <a:rPr lang="vi-VN" dirty="0">
                <a:latin typeface="Arial"/>
                <a:ea typeface="+mn-lt"/>
                <a:cs typeface="+mn-lt"/>
              </a:rPr>
              <a:t>). </a:t>
            </a:r>
            <a:r>
              <a:rPr lang="vi-VN" dirty="0" err="1">
                <a:latin typeface="Arial"/>
                <a:ea typeface="+mn-lt"/>
                <a:cs typeface="+mn-lt"/>
              </a:rPr>
              <a:t>Dịch</a:t>
            </a:r>
            <a:r>
              <a:rPr lang="vi-VN" dirty="0">
                <a:latin typeface="Arial"/>
                <a:ea typeface="+mn-lt"/>
                <a:cs typeface="+mn-lt"/>
              </a:rPr>
              <a:t> </a:t>
            </a:r>
            <a:r>
              <a:rPr lang="vi-VN" dirty="0" err="1">
                <a:latin typeface="Arial"/>
                <a:ea typeface="+mn-lt"/>
                <a:cs typeface="+mn-lt"/>
              </a:rPr>
              <a:t>vụ</a:t>
            </a:r>
            <a:r>
              <a:rPr lang="vi-VN" dirty="0">
                <a:latin typeface="Arial"/>
                <a:ea typeface="+mn-lt"/>
                <a:cs typeface="+mn-lt"/>
              </a:rPr>
              <a:t> VPN </a:t>
            </a:r>
            <a:r>
              <a:rPr lang="vi-VN" dirty="0" err="1">
                <a:latin typeface="Arial"/>
                <a:ea typeface="+mn-lt"/>
                <a:cs typeface="+mn-lt"/>
              </a:rPr>
              <a:t>được</a:t>
            </a:r>
            <a:r>
              <a:rPr lang="vi-VN" dirty="0">
                <a:latin typeface="Arial"/>
                <a:ea typeface="+mn-lt"/>
                <a:cs typeface="+mn-lt"/>
              </a:rPr>
              <a:t> cung </a:t>
            </a:r>
            <a:r>
              <a:rPr lang="vi-VN" dirty="0" err="1">
                <a:latin typeface="Arial"/>
                <a:ea typeface="+mn-lt"/>
                <a:cs typeface="+mn-lt"/>
              </a:rPr>
              <a:t>cấp</a:t>
            </a:r>
            <a:r>
              <a:rPr lang="vi-VN" dirty="0">
                <a:latin typeface="Arial"/>
                <a:ea typeface="+mn-lt"/>
                <a:cs typeface="+mn-lt"/>
              </a:rPr>
              <a:t> thông qua </a:t>
            </a:r>
            <a:r>
              <a:rPr lang="vi-VN" dirty="0" err="1">
                <a:latin typeface="Arial"/>
                <a:ea typeface="+mn-lt"/>
                <a:cs typeface="+mn-lt"/>
              </a:rPr>
              <a:t>dịch</a:t>
            </a:r>
            <a:r>
              <a:rPr lang="vi-VN" dirty="0">
                <a:latin typeface="Arial"/>
                <a:ea typeface="+mn-lt"/>
                <a:cs typeface="+mn-lt"/>
              </a:rPr>
              <a:t> </a:t>
            </a:r>
            <a:r>
              <a:rPr lang="vi-VN" dirty="0" err="1">
                <a:latin typeface="Arial"/>
                <a:ea typeface="+mn-lt"/>
                <a:cs typeface="+mn-lt"/>
              </a:rPr>
              <a:t>vụ</a:t>
            </a:r>
            <a:r>
              <a:rPr lang="vi-VN" dirty="0">
                <a:latin typeface="Arial"/>
                <a:ea typeface="+mn-lt"/>
                <a:cs typeface="+mn-lt"/>
              </a:rPr>
              <a:t> truy </a:t>
            </a:r>
            <a:r>
              <a:rPr lang="vi-VN" dirty="0" err="1">
                <a:latin typeface="Arial"/>
                <a:ea typeface="+mn-lt"/>
                <a:cs typeface="+mn-lt"/>
              </a:rPr>
              <a:t>nhập</a:t>
            </a:r>
            <a:r>
              <a:rPr lang="vi-VN" dirty="0">
                <a:latin typeface="Arial"/>
                <a:ea typeface="+mn-lt"/>
                <a:cs typeface="+mn-lt"/>
              </a:rPr>
              <a:t> </a:t>
            </a:r>
            <a:r>
              <a:rPr lang="vi-VN" dirty="0" err="1">
                <a:latin typeface="Arial"/>
                <a:ea typeface="+mn-lt"/>
                <a:cs typeface="+mn-lt"/>
              </a:rPr>
              <a:t>từ</a:t>
            </a:r>
            <a:r>
              <a:rPr lang="vi-VN" dirty="0">
                <a:latin typeface="Arial"/>
                <a:ea typeface="+mn-lt"/>
                <a:cs typeface="+mn-lt"/>
              </a:rPr>
              <a:t> xa </a:t>
            </a:r>
            <a:r>
              <a:rPr lang="vi-VN" dirty="0" err="1">
                <a:latin typeface="Arial"/>
                <a:ea typeface="+mn-lt"/>
                <a:cs typeface="+mn-lt"/>
              </a:rPr>
              <a:t>và</a:t>
            </a:r>
            <a:r>
              <a:rPr lang="vi-VN" dirty="0">
                <a:latin typeface="Arial"/>
                <a:ea typeface="+mn-lt"/>
                <a:cs typeface="+mn-lt"/>
              </a:rPr>
              <a:t> </a:t>
            </a:r>
            <a:r>
              <a:rPr lang="vi-VN" dirty="0" err="1">
                <a:latin typeface="Arial"/>
                <a:ea typeface="+mn-lt"/>
                <a:cs typeface="+mn-lt"/>
              </a:rPr>
              <a:t>định</a:t>
            </a:r>
            <a:r>
              <a:rPr lang="vi-VN" dirty="0">
                <a:latin typeface="Arial"/>
                <a:ea typeface="+mn-lt"/>
                <a:cs typeface="+mn-lt"/>
              </a:rPr>
              <a:t> </a:t>
            </a:r>
            <a:r>
              <a:rPr lang="vi-VN" dirty="0" err="1">
                <a:latin typeface="Arial"/>
                <a:ea typeface="+mn-lt"/>
                <a:cs typeface="+mn-lt"/>
              </a:rPr>
              <a:t>tuyến</a:t>
            </a:r>
            <a:r>
              <a:rPr lang="vi-VN" dirty="0">
                <a:latin typeface="Arial"/>
                <a:ea typeface="+mn-lt"/>
                <a:cs typeface="+mn-lt"/>
              </a:rPr>
              <a:t> (</a:t>
            </a:r>
            <a:r>
              <a:rPr lang="vi-VN" dirty="0" err="1">
                <a:latin typeface="Arial"/>
                <a:ea typeface="+mn-lt"/>
                <a:cs typeface="+mn-lt"/>
              </a:rPr>
              <a:t>Routing</a:t>
            </a:r>
            <a:r>
              <a:rPr lang="vi-VN" dirty="0">
                <a:latin typeface="Arial"/>
                <a:ea typeface="+mn-lt"/>
                <a:cs typeface="+mn-lt"/>
              </a:rPr>
              <a:t> </a:t>
            </a:r>
            <a:r>
              <a:rPr lang="vi-VN" dirty="0" err="1">
                <a:latin typeface="Arial"/>
                <a:ea typeface="+mn-lt"/>
                <a:cs typeface="+mn-lt"/>
              </a:rPr>
              <a:t>and</a:t>
            </a:r>
            <a:r>
              <a:rPr lang="vi-VN" dirty="0">
                <a:latin typeface="Arial"/>
                <a:ea typeface="+mn-lt"/>
                <a:cs typeface="+mn-lt"/>
              </a:rPr>
              <a:t> </a:t>
            </a:r>
            <a:r>
              <a:rPr lang="vi-VN" dirty="0" err="1">
                <a:latin typeface="Arial"/>
                <a:ea typeface="+mn-lt"/>
                <a:cs typeface="+mn-lt"/>
              </a:rPr>
              <a:t>Remote</a:t>
            </a:r>
            <a:r>
              <a:rPr lang="vi-VN" dirty="0">
                <a:latin typeface="Arial"/>
                <a:ea typeface="+mn-lt"/>
                <a:cs typeface="+mn-lt"/>
              </a:rPr>
              <a:t> Access </a:t>
            </a:r>
            <a:endParaRPr lang="vi-VN" dirty="0">
              <a:latin typeface="Arial"/>
              <a:ea typeface="Arial Unicode MS"/>
              <a:cs typeface="+mn-lt"/>
            </a:endParaRPr>
          </a:p>
          <a:p>
            <a:r>
              <a:rPr lang="vi-VN" dirty="0" err="1">
                <a:latin typeface="Arial"/>
                <a:ea typeface="+mn-lt"/>
                <a:cs typeface="+mn-lt"/>
              </a:rPr>
              <a:t>Services</a:t>
            </a:r>
            <a:r>
              <a:rPr lang="vi-VN" dirty="0">
                <a:latin typeface="Arial"/>
                <a:ea typeface="+mn-lt"/>
                <a:cs typeface="+mn-lt"/>
              </a:rPr>
              <a:t>).</a:t>
            </a:r>
            <a:endParaRPr lang="vi-VN" dirty="0">
              <a:latin typeface="Arial"/>
              <a:cs typeface="Arial"/>
            </a:endParaRPr>
          </a:p>
        </p:txBody>
      </p:sp>
      <p:pic>
        <p:nvPicPr>
          <p:cNvPr id="7" name="Picture 7" descr="Ảnh có chứa ảnh chụp màn hình&#10;&#10;Mô tả được tạo với mức tin cậy rất cao">
            <a:extLst>
              <a:ext uri="{FF2B5EF4-FFF2-40B4-BE49-F238E27FC236}">
                <a16:creationId xmlns="" xmlns:a16="http://schemas.microsoft.com/office/drawing/2014/main" id="{919B0868-3C9B-4800-9D1C-D41E4BB4CE31}"/>
              </a:ext>
            </a:extLst>
          </p:cNvPr>
          <p:cNvPicPr>
            <a:picLocks noChangeAspect="1"/>
          </p:cNvPicPr>
          <p:nvPr/>
        </p:nvPicPr>
        <p:blipFill>
          <a:blip r:embed="rId2"/>
          <a:stretch>
            <a:fillRect/>
          </a:stretch>
        </p:blipFill>
        <p:spPr>
          <a:xfrm>
            <a:off x="528907" y="2744518"/>
            <a:ext cx="3123557" cy="2275637"/>
          </a:xfrm>
          <a:prstGeom prst="rect">
            <a:avLst/>
          </a:prstGeom>
        </p:spPr>
      </p:pic>
      <p:pic>
        <p:nvPicPr>
          <p:cNvPr id="9" name="Picture 9" descr="Ảnh có chứa ảnh chụp màn hình&#10;&#10;Mô tả được tạo với mức tin cậy rất cao">
            <a:extLst>
              <a:ext uri="{FF2B5EF4-FFF2-40B4-BE49-F238E27FC236}">
                <a16:creationId xmlns="" xmlns:a16="http://schemas.microsoft.com/office/drawing/2014/main" id="{066F72FD-B243-490E-BBF3-22E146538F51}"/>
              </a:ext>
            </a:extLst>
          </p:cNvPr>
          <p:cNvPicPr>
            <a:picLocks noChangeAspect="1"/>
          </p:cNvPicPr>
          <p:nvPr/>
        </p:nvPicPr>
        <p:blipFill>
          <a:blip r:embed="rId3"/>
          <a:stretch>
            <a:fillRect/>
          </a:stretch>
        </p:blipFill>
        <p:spPr>
          <a:xfrm>
            <a:off x="5249815" y="2665716"/>
            <a:ext cx="3253981" cy="2400889"/>
          </a:xfrm>
          <a:prstGeom prst="rect">
            <a:avLst/>
          </a:prstGeom>
        </p:spPr>
      </p:pic>
      <p:pic>
        <p:nvPicPr>
          <p:cNvPr id="13" name="Graphic 13" descr="Mũi tên đường: Thẳng">
            <a:extLst>
              <a:ext uri="{FF2B5EF4-FFF2-40B4-BE49-F238E27FC236}">
                <a16:creationId xmlns="" xmlns:a16="http://schemas.microsoft.com/office/drawing/2014/main" id="{5CD00C4A-1243-4C4C-91CE-E361C24014B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3910693" y="3407229"/>
            <a:ext cx="914400" cy="914400"/>
          </a:xfrm>
          <a:prstGeom prst="rect">
            <a:avLst/>
          </a:prstGeom>
        </p:spPr>
      </p:pic>
    </p:spTree>
    <p:extLst>
      <p:ext uri="{BB962C8B-B14F-4D97-AF65-F5344CB8AC3E}">
        <p14:creationId xmlns:p14="http://schemas.microsoft.com/office/powerpoint/2010/main" val="1197428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3A1A864-8B76-4C87-8ADF-007EDFB96099}"/>
              </a:ext>
            </a:extLst>
          </p:cNvPr>
          <p:cNvSpPr txBox="1"/>
          <p:nvPr/>
        </p:nvSpPr>
        <p:spPr>
          <a:xfrm>
            <a:off x="166007" y="397329"/>
            <a:ext cx="82608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a:t>
            </a:r>
            <a:r>
              <a:rPr lang="vi-VN" dirty="0" err="1">
                <a:ea typeface="+mn-lt"/>
                <a:cs typeface="+mn-lt"/>
              </a:rPr>
              <a:t>Tiếp</a:t>
            </a:r>
            <a:r>
              <a:rPr lang="vi-VN" dirty="0">
                <a:ea typeface="+mn-lt"/>
                <a:cs typeface="+mn-lt"/>
              </a:rPr>
              <a:t> theo, </a:t>
            </a:r>
            <a:r>
              <a:rPr lang="vi-VN" dirty="0" err="1">
                <a:ea typeface="+mn-lt"/>
                <a:cs typeface="+mn-lt"/>
              </a:rPr>
              <a:t>người</a:t>
            </a:r>
            <a:r>
              <a:rPr lang="vi-VN" dirty="0">
                <a:ea typeface="+mn-lt"/>
                <a:cs typeface="+mn-lt"/>
              </a:rPr>
              <a:t> </a:t>
            </a:r>
            <a:r>
              <a:rPr lang="vi-VN" dirty="0" err="1">
                <a:ea typeface="+mn-lt"/>
                <a:cs typeface="+mn-lt"/>
              </a:rPr>
              <a:t>quản</a:t>
            </a:r>
            <a:r>
              <a:rPr lang="vi-VN" dirty="0">
                <a:ea typeface="+mn-lt"/>
                <a:cs typeface="+mn-lt"/>
              </a:rPr>
              <a:t> </a:t>
            </a:r>
            <a:r>
              <a:rPr lang="vi-VN" dirty="0" err="1">
                <a:ea typeface="+mn-lt"/>
                <a:cs typeface="+mn-lt"/>
              </a:rPr>
              <a:t>trị</a:t>
            </a:r>
            <a:r>
              <a:rPr lang="vi-VN" dirty="0">
                <a:ea typeface="+mn-lt"/>
                <a:cs typeface="+mn-lt"/>
              </a:rPr>
              <a:t> </a:t>
            </a:r>
            <a:r>
              <a:rPr lang="vi-VN" dirty="0" err="1">
                <a:ea typeface="+mn-lt"/>
                <a:cs typeface="+mn-lt"/>
              </a:rPr>
              <a:t>cần</a:t>
            </a:r>
            <a:r>
              <a:rPr lang="vi-VN" dirty="0">
                <a:ea typeface="+mn-lt"/>
                <a:cs typeface="+mn-lt"/>
              </a:rPr>
              <a:t> </a:t>
            </a:r>
            <a:r>
              <a:rPr lang="vi-VN" dirty="0" err="1">
                <a:ea typeface="+mn-lt"/>
                <a:cs typeface="+mn-lt"/>
              </a:rPr>
              <a:t>cài</a:t>
            </a:r>
            <a:r>
              <a:rPr lang="vi-VN" dirty="0">
                <a:ea typeface="+mn-lt"/>
                <a:cs typeface="+mn-lt"/>
              </a:rPr>
              <a:t> </a:t>
            </a:r>
            <a:r>
              <a:rPr lang="vi-VN" dirty="0" err="1">
                <a:ea typeface="+mn-lt"/>
                <a:cs typeface="+mn-lt"/>
              </a:rPr>
              <a:t>đặt</a:t>
            </a:r>
            <a:r>
              <a:rPr lang="vi-VN" dirty="0">
                <a:ea typeface="+mn-lt"/>
                <a:cs typeface="+mn-lt"/>
              </a:rPr>
              <a:t> </a:t>
            </a:r>
            <a:r>
              <a:rPr lang="vi-VN" dirty="0" err="1">
                <a:ea typeface="+mn-lt"/>
                <a:cs typeface="+mn-lt"/>
              </a:rPr>
              <a:t>cấu</a:t>
            </a:r>
            <a:r>
              <a:rPr lang="vi-VN" dirty="0">
                <a:ea typeface="+mn-lt"/>
                <a:cs typeface="+mn-lt"/>
              </a:rPr>
              <a:t> </a:t>
            </a:r>
            <a:r>
              <a:rPr lang="vi-VN" dirty="0" err="1">
                <a:ea typeface="+mn-lt"/>
                <a:cs typeface="+mn-lt"/>
              </a:rPr>
              <a:t>hình</a:t>
            </a:r>
            <a:r>
              <a:rPr lang="vi-VN" dirty="0">
                <a:ea typeface="+mn-lt"/>
                <a:cs typeface="+mn-lt"/>
              </a:rPr>
              <a:t> cho </a:t>
            </a:r>
            <a:r>
              <a:rPr lang="vi-VN" dirty="0" err="1">
                <a:ea typeface="+mn-lt"/>
                <a:cs typeface="+mn-lt"/>
              </a:rPr>
              <a:t>máy</a:t>
            </a:r>
            <a:r>
              <a:rPr lang="vi-VN" dirty="0">
                <a:ea typeface="+mn-lt"/>
                <a:cs typeface="+mn-lt"/>
              </a:rPr>
              <a:t> </a:t>
            </a:r>
            <a:r>
              <a:rPr lang="vi-VN" dirty="0" err="1">
                <a:ea typeface="+mn-lt"/>
                <a:cs typeface="+mn-lt"/>
              </a:rPr>
              <a:t>chủ</a:t>
            </a:r>
            <a:r>
              <a:rPr lang="vi-VN" dirty="0">
                <a:ea typeface="+mn-lt"/>
                <a:cs typeface="+mn-lt"/>
              </a:rPr>
              <a:t> RRAS trong </a:t>
            </a:r>
            <a:r>
              <a:rPr lang="vi-VN" dirty="0" err="1">
                <a:ea typeface="+mn-lt"/>
                <a:cs typeface="+mn-lt"/>
              </a:rPr>
              <a:t>phần</a:t>
            </a:r>
            <a:r>
              <a:rPr lang="vi-VN" dirty="0">
                <a:ea typeface="+mn-lt"/>
                <a:cs typeface="+mn-lt"/>
              </a:rPr>
              <a:t> </a:t>
            </a:r>
            <a:endParaRPr lang="vi-VN" dirty="0"/>
          </a:p>
          <a:p>
            <a:r>
              <a:rPr lang="vi-VN" dirty="0">
                <a:ea typeface="+mn-lt"/>
                <a:cs typeface="+mn-lt"/>
              </a:rPr>
              <a:t>“</a:t>
            </a:r>
            <a:r>
              <a:rPr lang="vi-VN" dirty="0" err="1">
                <a:ea typeface="+mn-lt"/>
                <a:cs typeface="+mn-lt"/>
              </a:rPr>
              <a:t>Configure</a:t>
            </a:r>
            <a:r>
              <a:rPr lang="vi-VN" dirty="0">
                <a:ea typeface="+mn-lt"/>
                <a:cs typeface="+mn-lt"/>
              </a:rPr>
              <a:t> </a:t>
            </a:r>
            <a:r>
              <a:rPr lang="vi-VN" dirty="0" err="1">
                <a:ea typeface="+mn-lt"/>
                <a:cs typeface="+mn-lt"/>
              </a:rPr>
              <a:t>and</a:t>
            </a:r>
            <a:r>
              <a:rPr lang="vi-VN" dirty="0">
                <a:ea typeface="+mn-lt"/>
                <a:cs typeface="+mn-lt"/>
              </a:rPr>
              <a:t> </a:t>
            </a:r>
            <a:r>
              <a:rPr lang="vi-VN" dirty="0" err="1">
                <a:ea typeface="+mn-lt"/>
                <a:cs typeface="+mn-lt"/>
              </a:rPr>
              <a:t>Enable</a:t>
            </a:r>
            <a:r>
              <a:rPr lang="vi-VN" dirty="0">
                <a:ea typeface="+mn-lt"/>
                <a:cs typeface="+mn-lt"/>
              </a:rPr>
              <a:t> </a:t>
            </a:r>
            <a:r>
              <a:rPr lang="vi-VN" dirty="0" err="1">
                <a:ea typeface="+mn-lt"/>
                <a:cs typeface="+mn-lt"/>
              </a:rPr>
              <a:t>Routing</a:t>
            </a:r>
            <a:r>
              <a:rPr lang="vi-VN" dirty="0">
                <a:ea typeface="+mn-lt"/>
                <a:cs typeface="+mn-lt"/>
              </a:rPr>
              <a:t> </a:t>
            </a:r>
            <a:r>
              <a:rPr lang="vi-VN" dirty="0" err="1">
                <a:ea typeface="+mn-lt"/>
                <a:cs typeface="+mn-lt"/>
              </a:rPr>
              <a:t>and</a:t>
            </a:r>
            <a:r>
              <a:rPr lang="vi-VN" dirty="0">
                <a:ea typeface="+mn-lt"/>
                <a:cs typeface="+mn-lt"/>
              </a:rPr>
              <a:t> </a:t>
            </a:r>
            <a:r>
              <a:rPr lang="vi-VN" dirty="0" err="1">
                <a:ea typeface="+mn-lt"/>
                <a:cs typeface="+mn-lt"/>
              </a:rPr>
              <a:t>Remote</a:t>
            </a:r>
            <a:r>
              <a:rPr lang="vi-VN" dirty="0">
                <a:ea typeface="+mn-lt"/>
                <a:cs typeface="+mn-lt"/>
              </a:rPr>
              <a:t> Access” </a:t>
            </a:r>
            <a:endParaRPr lang="vi-VN"/>
          </a:p>
        </p:txBody>
      </p:sp>
      <p:pic>
        <p:nvPicPr>
          <p:cNvPr id="5" name="Picture 5" descr="Ảnh có chứa ảnh chụp màn hình&#10;&#10;Mô tả được tạo với mức tin cậy rất cao">
            <a:extLst>
              <a:ext uri="{FF2B5EF4-FFF2-40B4-BE49-F238E27FC236}">
                <a16:creationId xmlns="" xmlns:a16="http://schemas.microsoft.com/office/drawing/2014/main" id="{C395A541-DBE2-45AE-BC38-2F1AEEA10423}"/>
              </a:ext>
            </a:extLst>
          </p:cNvPr>
          <p:cNvPicPr>
            <a:picLocks noChangeAspect="1"/>
          </p:cNvPicPr>
          <p:nvPr/>
        </p:nvPicPr>
        <p:blipFill>
          <a:blip r:embed="rId2"/>
          <a:stretch>
            <a:fillRect/>
          </a:stretch>
        </p:blipFill>
        <p:spPr>
          <a:xfrm>
            <a:off x="288471" y="2069303"/>
            <a:ext cx="3396343" cy="2739801"/>
          </a:xfrm>
          <a:prstGeom prst="rect">
            <a:avLst/>
          </a:prstGeom>
        </p:spPr>
      </p:pic>
      <p:pic>
        <p:nvPicPr>
          <p:cNvPr id="7" name="Picture 7" descr="Ảnh có chứa ảnh chụp màn hình&#10;&#10;Mô tả được tạo với mức tin cậy rất cao">
            <a:extLst>
              <a:ext uri="{FF2B5EF4-FFF2-40B4-BE49-F238E27FC236}">
                <a16:creationId xmlns="" xmlns:a16="http://schemas.microsoft.com/office/drawing/2014/main" id="{2FF520DE-4847-453F-98A5-59B09D4C23F8}"/>
              </a:ext>
            </a:extLst>
          </p:cNvPr>
          <p:cNvPicPr>
            <a:picLocks noChangeAspect="1"/>
          </p:cNvPicPr>
          <p:nvPr/>
        </p:nvPicPr>
        <p:blipFill>
          <a:blip r:embed="rId3"/>
          <a:stretch>
            <a:fillRect/>
          </a:stretch>
        </p:blipFill>
        <p:spPr>
          <a:xfrm>
            <a:off x="5105401" y="2130481"/>
            <a:ext cx="3267075" cy="2678678"/>
          </a:xfrm>
          <a:prstGeom prst="rect">
            <a:avLst/>
          </a:prstGeom>
        </p:spPr>
      </p:pic>
      <p:sp>
        <p:nvSpPr>
          <p:cNvPr id="10" name="TextBox 9">
            <a:extLst>
              <a:ext uri="{FF2B5EF4-FFF2-40B4-BE49-F238E27FC236}">
                <a16:creationId xmlns="" xmlns:a16="http://schemas.microsoft.com/office/drawing/2014/main" id="{C7D6AAA4-9F01-4119-82A5-3D77215887B5}"/>
              </a:ext>
            </a:extLst>
          </p:cNvPr>
          <p:cNvSpPr txBox="1"/>
          <p:nvPr/>
        </p:nvSpPr>
        <p:spPr>
          <a:xfrm>
            <a:off x="118382" y="1077686"/>
            <a:ext cx="82540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a:t>
            </a:r>
            <a:r>
              <a:rPr lang="vi-VN" dirty="0" err="1"/>
              <a:t>Tiếp</a:t>
            </a:r>
            <a:r>
              <a:rPr lang="vi-VN" dirty="0"/>
              <a:t> theo, ta </a:t>
            </a:r>
            <a:r>
              <a:rPr lang="vi-VN" dirty="0" err="1"/>
              <a:t>chọn</a:t>
            </a:r>
            <a:r>
              <a:rPr lang="vi-VN" dirty="0"/>
              <a:t> </a:t>
            </a:r>
            <a:r>
              <a:rPr lang="vi-VN" dirty="0" err="1"/>
              <a:t>Remote</a:t>
            </a:r>
            <a:r>
              <a:rPr lang="vi-VN" dirty="0"/>
              <a:t> </a:t>
            </a:r>
            <a:r>
              <a:rPr lang="vi-VN" dirty="0" err="1"/>
              <a:t>aceess</a:t>
            </a:r>
            <a:r>
              <a:rPr lang="vi-VN" dirty="0"/>
              <a:t> thông qua VPN. Sau </a:t>
            </a:r>
            <a:r>
              <a:rPr lang="vi-VN" dirty="0" err="1"/>
              <a:t>đó</a:t>
            </a:r>
            <a:r>
              <a:rPr lang="vi-VN" dirty="0"/>
              <a:t>, </a:t>
            </a:r>
            <a:r>
              <a:rPr lang="vi-VN" dirty="0" err="1"/>
              <a:t>người</a:t>
            </a:r>
            <a:r>
              <a:rPr lang="vi-VN" dirty="0"/>
              <a:t> </a:t>
            </a:r>
            <a:r>
              <a:rPr lang="vi-VN" dirty="0" err="1"/>
              <a:t>quản</a:t>
            </a:r>
            <a:r>
              <a:rPr lang="vi-VN" dirty="0"/>
              <a:t> </a:t>
            </a:r>
            <a:r>
              <a:rPr lang="vi-VN" dirty="0" err="1"/>
              <a:t>trị</a:t>
            </a:r>
            <a:r>
              <a:rPr lang="vi-VN" dirty="0"/>
              <a:t> </a:t>
            </a:r>
            <a:r>
              <a:rPr lang="vi-VN" dirty="0" err="1"/>
              <a:t>sẽ</a:t>
            </a:r>
            <a:r>
              <a:rPr lang="vi-VN" dirty="0"/>
              <a:t> </a:t>
            </a:r>
            <a:endParaRPr lang="vi-VN" dirty="0" err="1"/>
          </a:p>
          <a:p>
            <a:r>
              <a:rPr lang="vi-VN" dirty="0" err="1"/>
              <a:t>lựa</a:t>
            </a:r>
            <a:r>
              <a:rPr lang="vi-VN" dirty="0">
                <a:ea typeface="+mn-lt"/>
                <a:cs typeface="+mn-lt"/>
              </a:rPr>
              <a:t> </a:t>
            </a:r>
            <a:r>
              <a:rPr lang="vi-VN" dirty="0" err="1">
                <a:ea typeface="+mn-lt"/>
                <a:cs typeface="+mn-lt"/>
              </a:rPr>
              <a:t>chọn</a:t>
            </a:r>
            <a:r>
              <a:rPr lang="vi-VN" dirty="0">
                <a:ea typeface="+mn-lt"/>
                <a:cs typeface="+mn-lt"/>
              </a:rPr>
              <a:t> </a:t>
            </a:r>
            <a:r>
              <a:rPr lang="vi-VN" dirty="0" err="1">
                <a:ea typeface="+mn-lt"/>
                <a:cs typeface="+mn-lt"/>
              </a:rPr>
              <a:t>card</a:t>
            </a:r>
            <a:r>
              <a:rPr lang="vi-VN" dirty="0">
                <a:ea typeface="+mn-lt"/>
                <a:cs typeface="+mn-lt"/>
              </a:rPr>
              <a:t> </a:t>
            </a:r>
            <a:r>
              <a:rPr lang="vi-VN" dirty="0" err="1">
                <a:ea typeface="+mn-lt"/>
                <a:cs typeface="+mn-lt"/>
              </a:rPr>
              <a:t>mạng</a:t>
            </a:r>
            <a:r>
              <a:rPr lang="vi-VN" dirty="0">
                <a:ea typeface="+mn-lt"/>
                <a:cs typeface="+mn-lt"/>
              </a:rPr>
              <a:t> </a:t>
            </a:r>
            <a:r>
              <a:rPr lang="vi-VN" dirty="0" err="1">
                <a:ea typeface="+mn-lt"/>
                <a:cs typeface="+mn-lt"/>
              </a:rPr>
              <a:t>có</a:t>
            </a:r>
            <a:r>
              <a:rPr lang="vi-VN" dirty="0">
                <a:ea typeface="+mn-lt"/>
                <a:cs typeface="+mn-lt"/>
              </a:rPr>
              <a:t> </a:t>
            </a:r>
            <a:r>
              <a:rPr lang="vi-VN" dirty="0" err="1">
                <a:ea typeface="+mn-lt"/>
                <a:cs typeface="+mn-lt"/>
              </a:rPr>
              <a:t>kết</a:t>
            </a:r>
            <a:r>
              <a:rPr lang="vi-VN" dirty="0">
                <a:ea typeface="+mn-lt"/>
                <a:cs typeface="+mn-lt"/>
              </a:rPr>
              <a:t> </a:t>
            </a:r>
            <a:r>
              <a:rPr lang="vi-VN" dirty="0" err="1">
                <a:ea typeface="+mn-lt"/>
                <a:cs typeface="+mn-lt"/>
              </a:rPr>
              <a:t>nối</a:t>
            </a:r>
            <a:r>
              <a:rPr lang="vi-VN" dirty="0">
                <a:ea typeface="+mn-lt"/>
                <a:cs typeface="+mn-lt"/>
              </a:rPr>
              <a:t> </a:t>
            </a:r>
            <a:r>
              <a:rPr lang="vi-VN" dirty="0" err="1">
                <a:ea typeface="+mn-lt"/>
                <a:cs typeface="+mn-lt"/>
              </a:rPr>
              <a:t>với</a:t>
            </a:r>
            <a:r>
              <a:rPr lang="vi-VN" dirty="0">
                <a:ea typeface="+mn-lt"/>
                <a:cs typeface="+mn-lt"/>
              </a:rPr>
              <a:t> </a:t>
            </a:r>
            <a:r>
              <a:rPr lang="vi-VN" dirty="0" err="1">
                <a:ea typeface="+mn-lt"/>
                <a:cs typeface="+mn-lt"/>
              </a:rPr>
              <a:t>mạng</a:t>
            </a:r>
            <a:r>
              <a:rPr lang="vi-VN" dirty="0">
                <a:ea typeface="+mn-lt"/>
                <a:cs typeface="+mn-lt"/>
              </a:rPr>
              <a:t> công </a:t>
            </a:r>
            <a:r>
              <a:rPr lang="vi-VN" dirty="0" err="1">
                <a:ea typeface="+mn-lt"/>
                <a:cs typeface="+mn-lt"/>
              </a:rPr>
              <a:t>cộng</a:t>
            </a:r>
            <a:r>
              <a:rPr lang="vi-VN" dirty="0">
                <a:ea typeface="+mn-lt"/>
                <a:cs typeface="+mn-lt"/>
              </a:rPr>
              <a:t> như </a:t>
            </a:r>
            <a:r>
              <a:rPr lang="vi-VN" dirty="0" err="1">
                <a:ea typeface="+mn-lt"/>
                <a:cs typeface="+mn-lt"/>
              </a:rPr>
              <a:t>mạng</a:t>
            </a:r>
            <a:r>
              <a:rPr lang="vi-VN" dirty="0">
                <a:ea typeface="+mn-lt"/>
                <a:cs typeface="+mn-lt"/>
              </a:rPr>
              <a:t> </a:t>
            </a:r>
            <a:r>
              <a:rPr lang="vi-VN" dirty="0" err="1">
                <a:ea typeface="+mn-lt"/>
                <a:cs typeface="+mn-lt"/>
              </a:rPr>
              <a:t>Internet</a:t>
            </a:r>
            <a:r>
              <a:rPr lang="vi-VN" dirty="0">
                <a:ea typeface="+mn-lt"/>
                <a:cs typeface="+mn-lt"/>
              </a:rPr>
              <a:t> </a:t>
            </a:r>
            <a:r>
              <a:rPr lang="vi-VN" dirty="0" err="1">
                <a:ea typeface="+mn-lt"/>
                <a:cs typeface="+mn-lt"/>
              </a:rPr>
              <a:t>để</a:t>
            </a:r>
            <a:r>
              <a:rPr lang="vi-VN" dirty="0">
                <a:ea typeface="+mn-lt"/>
                <a:cs typeface="+mn-lt"/>
              </a:rPr>
              <a:t> VPN </a:t>
            </a:r>
            <a:r>
              <a:rPr lang="vi-VN" dirty="0" err="1">
                <a:ea typeface="+mn-lt"/>
                <a:cs typeface="+mn-lt"/>
              </a:rPr>
              <a:t>clients</a:t>
            </a:r>
            <a:r>
              <a:rPr lang="vi-VN" dirty="0">
                <a:ea typeface="+mn-lt"/>
                <a:cs typeface="+mn-lt"/>
              </a:rPr>
              <a:t> </a:t>
            </a:r>
            <a:r>
              <a:rPr lang="vi-VN" dirty="0" err="1">
                <a:ea typeface="+mn-lt"/>
                <a:cs typeface="+mn-lt"/>
              </a:rPr>
              <a:t>có</a:t>
            </a:r>
            <a:r>
              <a:rPr lang="vi-VN" dirty="0">
                <a:ea typeface="+mn-lt"/>
                <a:cs typeface="+mn-lt"/>
              </a:rPr>
              <a:t> </a:t>
            </a:r>
            <a:r>
              <a:rPr lang="vi-VN" dirty="0" err="1">
                <a:ea typeface="+mn-lt"/>
                <a:cs typeface="+mn-lt"/>
              </a:rPr>
              <a:t>thể</a:t>
            </a:r>
            <a:r>
              <a:rPr lang="vi-VN" dirty="0">
                <a:ea typeface="+mn-lt"/>
                <a:cs typeface="+mn-lt"/>
              </a:rPr>
              <a:t> truy </a:t>
            </a:r>
            <a:r>
              <a:rPr lang="vi-VN" dirty="0" err="1">
                <a:ea typeface="+mn-lt"/>
                <a:cs typeface="+mn-lt"/>
              </a:rPr>
              <a:t>cập</a:t>
            </a:r>
            <a:r>
              <a:rPr lang="vi-VN" dirty="0">
                <a:ea typeface="+mn-lt"/>
                <a:cs typeface="+mn-lt"/>
              </a:rPr>
              <a:t>.</a:t>
            </a:r>
            <a:endParaRPr lang="vi-VN">
              <a:cs typeface="Arial"/>
            </a:endParaRPr>
          </a:p>
        </p:txBody>
      </p:sp>
      <p:pic>
        <p:nvPicPr>
          <p:cNvPr id="11" name="Graphic 11" descr="Mũi tên đường: Thẳng">
            <a:extLst>
              <a:ext uri="{FF2B5EF4-FFF2-40B4-BE49-F238E27FC236}">
                <a16:creationId xmlns="" xmlns:a16="http://schemas.microsoft.com/office/drawing/2014/main" id="{123F75DE-B40D-4B6C-A1AB-E464FECBBF4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3944711" y="2903764"/>
            <a:ext cx="914400" cy="914400"/>
          </a:xfrm>
          <a:prstGeom prst="rect">
            <a:avLst/>
          </a:prstGeom>
        </p:spPr>
      </p:pic>
    </p:spTree>
    <p:extLst>
      <p:ext uri="{BB962C8B-B14F-4D97-AF65-F5344CB8AC3E}">
        <p14:creationId xmlns:p14="http://schemas.microsoft.com/office/powerpoint/2010/main" val="1529399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BE9631D-E676-4D04-AD18-577FA5736E56}"/>
              </a:ext>
            </a:extLst>
          </p:cNvPr>
          <p:cNvSpPr txBox="1"/>
          <p:nvPr/>
        </p:nvSpPr>
        <p:spPr>
          <a:xfrm>
            <a:off x="111579" y="138793"/>
            <a:ext cx="89208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a:t>
            </a:r>
            <a:r>
              <a:rPr lang="vi-VN" dirty="0" err="1">
                <a:ea typeface="+mn-lt"/>
                <a:cs typeface="+mn-lt"/>
              </a:rPr>
              <a:t>Để</a:t>
            </a:r>
            <a:r>
              <a:rPr lang="vi-VN" dirty="0">
                <a:ea typeface="+mn-lt"/>
                <a:cs typeface="+mn-lt"/>
              </a:rPr>
              <a:t> </a:t>
            </a:r>
            <a:r>
              <a:rPr lang="vi-VN" dirty="0" err="1">
                <a:ea typeface="+mn-lt"/>
                <a:cs typeface="+mn-lt"/>
              </a:rPr>
              <a:t>người</a:t>
            </a:r>
            <a:r>
              <a:rPr lang="vi-VN" dirty="0">
                <a:ea typeface="+mn-lt"/>
                <a:cs typeface="+mn-lt"/>
              </a:rPr>
              <a:t> </a:t>
            </a:r>
            <a:r>
              <a:rPr lang="vi-VN" dirty="0" err="1">
                <a:ea typeface="+mn-lt"/>
                <a:cs typeface="+mn-lt"/>
              </a:rPr>
              <a:t>dùng</a:t>
            </a:r>
            <a:r>
              <a:rPr lang="vi-VN" dirty="0">
                <a:ea typeface="+mn-lt"/>
                <a:cs typeface="+mn-lt"/>
              </a:rPr>
              <a:t> truy </a:t>
            </a:r>
            <a:r>
              <a:rPr lang="vi-VN" dirty="0" err="1">
                <a:ea typeface="+mn-lt"/>
                <a:cs typeface="+mn-lt"/>
              </a:rPr>
              <a:t>cập</a:t>
            </a:r>
            <a:r>
              <a:rPr lang="vi-VN" dirty="0">
                <a:ea typeface="+mn-lt"/>
                <a:cs typeface="+mn-lt"/>
              </a:rPr>
              <a:t> </a:t>
            </a:r>
            <a:r>
              <a:rPr lang="vi-VN" dirty="0" err="1">
                <a:ea typeface="+mn-lt"/>
                <a:cs typeface="+mn-lt"/>
              </a:rPr>
              <a:t>được</a:t>
            </a:r>
            <a:r>
              <a:rPr lang="vi-VN" dirty="0">
                <a:ea typeface="+mn-lt"/>
                <a:cs typeface="+mn-lt"/>
              </a:rPr>
              <a:t> </a:t>
            </a:r>
            <a:r>
              <a:rPr lang="vi-VN" dirty="0" err="1">
                <a:ea typeface="+mn-lt"/>
                <a:cs typeface="+mn-lt"/>
              </a:rPr>
              <a:t>máy</a:t>
            </a:r>
            <a:r>
              <a:rPr lang="vi-VN" dirty="0">
                <a:ea typeface="+mn-lt"/>
                <a:cs typeface="+mn-lt"/>
              </a:rPr>
              <a:t> </a:t>
            </a:r>
            <a:r>
              <a:rPr lang="vi-VN" dirty="0" err="1">
                <a:ea typeface="+mn-lt"/>
                <a:cs typeface="+mn-lt"/>
              </a:rPr>
              <a:t>chủ</a:t>
            </a:r>
            <a:r>
              <a:rPr lang="vi-VN" dirty="0">
                <a:ea typeface="+mn-lt"/>
                <a:cs typeface="+mn-lt"/>
              </a:rPr>
              <a:t> thông qua VPN, </a:t>
            </a:r>
            <a:r>
              <a:rPr lang="vi-VN" dirty="0" err="1">
                <a:ea typeface="+mn-lt"/>
                <a:cs typeface="+mn-lt"/>
              </a:rPr>
              <a:t>người</a:t>
            </a:r>
            <a:r>
              <a:rPr lang="vi-VN" dirty="0">
                <a:ea typeface="+mn-lt"/>
                <a:cs typeface="+mn-lt"/>
              </a:rPr>
              <a:t> </a:t>
            </a:r>
            <a:r>
              <a:rPr lang="vi-VN" dirty="0" err="1">
                <a:ea typeface="+mn-lt"/>
                <a:cs typeface="+mn-lt"/>
              </a:rPr>
              <a:t>dùng</a:t>
            </a:r>
            <a:r>
              <a:rPr lang="vi-VN" dirty="0">
                <a:ea typeface="+mn-lt"/>
                <a:cs typeface="+mn-lt"/>
              </a:rPr>
              <a:t> </a:t>
            </a:r>
            <a:r>
              <a:rPr lang="vi-VN" dirty="0" err="1">
                <a:ea typeface="+mn-lt"/>
                <a:cs typeface="+mn-lt"/>
              </a:rPr>
              <a:t>cần</a:t>
            </a:r>
            <a:r>
              <a:rPr lang="vi-VN" dirty="0">
                <a:ea typeface="+mn-lt"/>
                <a:cs typeface="+mn-lt"/>
              </a:rPr>
              <a:t> </a:t>
            </a:r>
            <a:r>
              <a:rPr lang="vi-VN" dirty="0" err="1">
                <a:ea typeface="+mn-lt"/>
                <a:cs typeface="+mn-lt"/>
              </a:rPr>
              <a:t>vào</a:t>
            </a:r>
            <a:r>
              <a:rPr lang="vi-VN" dirty="0">
                <a:ea typeface="+mn-lt"/>
                <a:cs typeface="+mn-lt"/>
              </a:rPr>
              <a:t> “</a:t>
            </a:r>
            <a:r>
              <a:rPr lang="vi-VN" dirty="0" err="1">
                <a:ea typeface="+mn-lt"/>
                <a:cs typeface="+mn-lt"/>
              </a:rPr>
              <a:t>Network</a:t>
            </a:r>
            <a:r>
              <a:rPr lang="vi-VN" dirty="0">
                <a:ea typeface="+mn-lt"/>
                <a:cs typeface="+mn-lt"/>
              </a:rPr>
              <a:t> </a:t>
            </a:r>
            <a:r>
              <a:rPr lang="vi-VN" dirty="0" err="1">
                <a:ea typeface="+mn-lt"/>
                <a:cs typeface="+mn-lt"/>
              </a:rPr>
              <a:t>and</a:t>
            </a:r>
            <a:r>
              <a:rPr lang="vi-VN" dirty="0">
                <a:ea typeface="+mn-lt"/>
                <a:cs typeface="+mn-lt"/>
              </a:rPr>
              <a:t> </a:t>
            </a:r>
            <a:r>
              <a:rPr lang="vi-VN" dirty="0" err="1">
                <a:ea typeface="+mn-lt"/>
                <a:cs typeface="+mn-lt"/>
              </a:rPr>
              <a:t>Sharing</a:t>
            </a:r>
            <a:r>
              <a:rPr lang="vi-VN" dirty="0">
                <a:ea typeface="+mn-lt"/>
                <a:cs typeface="+mn-lt"/>
              </a:rPr>
              <a:t> </a:t>
            </a:r>
            <a:r>
              <a:rPr lang="vi-VN" dirty="0" err="1">
                <a:ea typeface="+mn-lt"/>
                <a:cs typeface="+mn-lt"/>
              </a:rPr>
              <a:t>Center</a:t>
            </a:r>
            <a:r>
              <a:rPr lang="vi-VN" dirty="0">
                <a:ea typeface="+mn-lt"/>
                <a:cs typeface="+mn-lt"/>
              </a:rPr>
              <a:t>” → “</a:t>
            </a:r>
            <a:r>
              <a:rPr lang="vi-VN" dirty="0" err="1">
                <a:ea typeface="+mn-lt"/>
                <a:cs typeface="+mn-lt"/>
              </a:rPr>
              <a:t>Set</a:t>
            </a:r>
            <a:r>
              <a:rPr lang="vi-VN" dirty="0">
                <a:ea typeface="+mn-lt"/>
                <a:cs typeface="+mn-lt"/>
              </a:rPr>
              <a:t> </a:t>
            </a:r>
            <a:r>
              <a:rPr lang="vi-VN" dirty="0" err="1">
                <a:ea typeface="+mn-lt"/>
                <a:cs typeface="+mn-lt"/>
              </a:rPr>
              <a:t>up</a:t>
            </a:r>
            <a:r>
              <a:rPr lang="vi-VN" dirty="0">
                <a:ea typeface="+mn-lt"/>
                <a:cs typeface="+mn-lt"/>
              </a:rPr>
              <a:t> a </a:t>
            </a:r>
            <a:r>
              <a:rPr lang="vi-VN" dirty="0" err="1">
                <a:ea typeface="+mn-lt"/>
                <a:cs typeface="+mn-lt"/>
              </a:rPr>
              <a:t>new</a:t>
            </a:r>
            <a:r>
              <a:rPr lang="vi-VN" dirty="0">
                <a:ea typeface="+mn-lt"/>
                <a:cs typeface="+mn-lt"/>
              </a:rPr>
              <a:t> </a:t>
            </a:r>
            <a:r>
              <a:rPr lang="vi-VN" dirty="0" err="1">
                <a:ea typeface="+mn-lt"/>
                <a:cs typeface="+mn-lt"/>
              </a:rPr>
              <a:t>connection</a:t>
            </a:r>
            <a:r>
              <a:rPr lang="vi-VN" dirty="0">
                <a:ea typeface="+mn-lt"/>
                <a:cs typeface="+mn-lt"/>
              </a:rPr>
              <a:t> </a:t>
            </a:r>
            <a:r>
              <a:rPr lang="vi-VN" dirty="0" err="1">
                <a:ea typeface="+mn-lt"/>
                <a:cs typeface="+mn-lt"/>
              </a:rPr>
              <a:t>or</a:t>
            </a:r>
            <a:r>
              <a:rPr lang="vi-VN" dirty="0">
                <a:ea typeface="+mn-lt"/>
                <a:cs typeface="+mn-lt"/>
              </a:rPr>
              <a:t> </a:t>
            </a:r>
            <a:r>
              <a:rPr lang="vi-VN" dirty="0" err="1">
                <a:ea typeface="+mn-lt"/>
                <a:cs typeface="+mn-lt"/>
              </a:rPr>
              <a:t>network</a:t>
            </a:r>
            <a:r>
              <a:rPr lang="vi-VN" dirty="0">
                <a:ea typeface="+mn-lt"/>
                <a:cs typeface="+mn-lt"/>
              </a:rPr>
              <a:t>” → “</a:t>
            </a:r>
            <a:r>
              <a:rPr lang="vi-VN" dirty="0" err="1">
                <a:ea typeface="+mn-lt"/>
                <a:cs typeface="+mn-lt"/>
              </a:rPr>
              <a:t>Connect</a:t>
            </a:r>
            <a:r>
              <a:rPr lang="vi-VN" dirty="0">
                <a:ea typeface="+mn-lt"/>
                <a:cs typeface="+mn-lt"/>
              </a:rPr>
              <a:t> to  a </a:t>
            </a:r>
            <a:r>
              <a:rPr lang="vi-VN" dirty="0" err="1">
                <a:ea typeface="+mn-lt"/>
                <a:cs typeface="+mn-lt"/>
              </a:rPr>
              <a:t>workplace</a:t>
            </a:r>
            <a:r>
              <a:rPr lang="vi-VN" dirty="0">
                <a:ea typeface="+mn-lt"/>
                <a:cs typeface="+mn-lt"/>
              </a:rPr>
              <a:t>” → </a:t>
            </a:r>
            <a:r>
              <a:rPr lang="vi-VN" dirty="0" err="1">
                <a:ea typeface="+mn-lt"/>
                <a:cs typeface="+mn-lt"/>
              </a:rPr>
              <a:t>Use</a:t>
            </a:r>
            <a:r>
              <a:rPr lang="vi-VN" dirty="0">
                <a:ea typeface="+mn-lt"/>
                <a:cs typeface="+mn-lt"/>
              </a:rPr>
              <a:t> </a:t>
            </a:r>
            <a:r>
              <a:rPr lang="vi-VN" dirty="0" err="1">
                <a:ea typeface="+mn-lt"/>
                <a:cs typeface="+mn-lt"/>
              </a:rPr>
              <a:t>my</a:t>
            </a:r>
            <a:r>
              <a:rPr lang="vi-VN" dirty="0">
                <a:ea typeface="+mn-lt"/>
                <a:cs typeface="+mn-lt"/>
              </a:rPr>
              <a:t> </a:t>
            </a:r>
            <a:r>
              <a:rPr lang="vi-VN" dirty="0" err="1">
                <a:ea typeface="+mn-lt"/>
                <a:cs typeface="+mn-lt"/>
              </a:rPr>
              <a:t>Internet</a:t>
            </a:r>
            <a:r>
              <a:rPr lang="vi-VN" dirty="0">
                <a:ea typeface="+mn-lt"/>
                <a:cs typeface="+mn-lt"/>
              </a:rPr>
              <a:t> </a:t>
            </a:r>
            <a:r>
              <a:rPr lang="vi-VN" dirty="0" err="1">
                <a:ea typeface="+mn-lt"/>
                <a:cs typeface="+mn-lt"/>
              </a:rPr>
              <a:t>connection</a:t>
            </a:r>
            <a:r>
              <a:rPr lang="vi-VN" dirty="0">
                <a:ea typeface="+mn-lt"/>
                <a:cs typeface="+mn-lt"/>
              </a:rPr>
              <a:t> (VPN) → </a:t>
            </a:r>
            <a:r>
              <a:rPr lang="vi-VN" dirty="0" err="1">
                <a:ea typeface="+mn-lt"/>
                <a:cs typeface="+mn-lt"/>
              </a:rPr>
              <a:t>Điền</a:t>
            </a:r>
            <a:r>
              <a:rPr lang="vi-VN" dirty="0">
                <a:ea typeface="+mn-lt"/>
                <a:cs typeface="+mn-lt"/>
              </a:rPr>
              <a:t> </a:t>
            </a:r>
            <a:r>
              <a:rPr lang="vi-VN" dirty="0" err="1">
                <a:ea typeface="+mn-lt"/>
                <a:cs typeface="+mn-lt"/>
              </a:rPr>
              <a:t>địa</a:t>
            </a:r>
            <a:r>
              <a:rPr lang="vi-VN" dirty="0">
                <a:ea typeface="+mn-lt"/>
                <a:cs typeface="+mn-lt"/>
              </a:rPr>
              <a:t> </a:t>
            </a:r>
            <a:r>
              <a:rPr lang="vi-VN" dirty="0" err="1">
                <a:ea typeface="+mn-lt"/>
                <a:cs typeface="+mn-lt"/>
              </a:rPr>
              <a:t>chỉ</a:t>
            </a:r>
            <a:r>
              <a:rPr lang="vi-VN" dirty="0">
                <a:ea typeface="+mn-lt"/>
                <a:cs typeface="+mn-lt"/>
              </a:rPr>
              <a:t> IP cho </a:t>
            </a:r>
            <a:r>
              <a:rPr lang="vi-VN" dirty="0" err="1">
                <a:ea typeface="+mn-lt"/>
                <a:cs typeface="+mn-lt"/>
              </a:rPr>
              <a:t>dịch</a:t>
            </a:r>
            <a:r>
              <a:rPr lang="vi-VN" dirty="0">
                <a:ea typeface="+mn-lt"/>
                <a:cs typeface="+mn-lt"/>
              </a:rPr>
              <a:t> </a:t>
            </a:r>
            <a:r>
              <a:rPr lang="vi-VN" dirty="0" err="1">
                <a:ea typeface="+mn-lt"/>
                <a:cs typeface="+mn-lt"/>
              </a:rPr>
              <a:t>vụ</a:t>
            </a:r>
            <a:r>
              <a:rPr lang="vi-VN" dirty="0">
                <a:ea typeface="+mn-lt"/>
                <a:cs typeface="+mn-lt"/>
              </a:rPr>
              <a:t> VPN </a:t>
            </a:r>
            <a:r>
              <a:rPr lang="vi-VN" dirty="0" err="1">
                <a:ea typeface="+mn-lt"/>
                <a:cs typeface="+mn-lt"/>
              </a:rPr>
              <a:t>và</a:t>
            </a:r>
            <a:r>
              <a:rPr lang="vi-VN" dirty="0">
                <a:ea typeface="+mn-lt"/>
                <a:cs typeface="+mn-lt"/>
              </a:rPr>
              <a:t> tên </a:t>
            </a:r>
            <a:r>
              <a:rPr lang="vi-VN" dirty="0" err="1">
                <a:ea typeface="+mn-lt"/>
                <a:cs typeface="+mn-lt"/>
              </a:rPr>
              <a:t>điểm</a:t>
            </a:r>
            <a:r>
              <a:rPr lang="vi-VN" dirty="0">
                <a:ea typeface="+mn-lt"/>
                <a:cs typeface="+mn-lt"/>
              </a:rPr>
              <a:t> </a:t>
            </a:r>
            <a:r>
              <a:rPr lang="vi-VN" dirty="0" err="1">
                <a:ea typeface="+mn-lt"/>
                <a:cs typeface="+mn-lt"/>
              </a:rPr>
              <a:t>đến</a:t>
            </a:r>
            <a:r>
              <a:rPr lang="vi-VN" dirty="0">
                <a:ea typeface="+mn-lt"/>
                <a:cs typeface="+mn-lt"/>
              </a:rPr>
              <a:t> → </a:t>
            </a:r>
            <a:r>
              <a:rPr lang="vi-VN" dirty="0" err="1">
                <a:ea typeface="+mn-lt"/>
                <a:cs typeface="+mn-lt"/>
              </a:rPr>
              <a:t>Nhập</a:t>
            </a:r>
            <a:r>
              <a:rPr lang="vi-VN" dirty="0">
                <a:ea typeface="+mn-lt"/>
                <a:cs typeface="+mn-lt"/>
              </a:rPr>
              <a:t> </a:t>
            </a:r>
            <a:r>
              <a:rPr lang="vi-VN" dirty="0" err="1">
                <a:ea typeface="+mn-lt"/>
                <a:cs typeface="+mn-lt"/>
              </a:rPr>
              <a:t>user</a:t>
            </a:r>
            <a:r>
              <a:rPr lang="vi-VN" dirty="0">
                <a:ea typeface="+mn-lt"/>
                <a:cs typeface="+mn-lt"/>
              </a:rPr>
              <a:t> </a:t>
            </a:r>
            <a:r>
              <a:rPr lang="vi-VN" dirty="0" err="1">
                <a:ea typeface="+mn-lt"/>
                <a:cs typeface="+mn-lt"/>
              </a:rPr>
              <a:t>name</a:t>
            </a:r>
            <a:r>
              <a:rPr lang="vi-VN" dirty="0">
                <a:ea typeface="+mn-lt"/>
                <a:cs typeface="+mn-lt"/>
              </a:rPr>
              <a:t> </a:t>
            </a:r>
            <a:r>
              <a:rPr lang="vi-VN" dirty="0" err="1">
                <a:ea typeface="+mn-lt"/>
                <a:cs typeface="+mn-lt"/>
              </a:rPr>
              <a:t>và</a:t>
            </a:r>
            <a:r>
              <a:rPr lang="vi-VN" dirty="0">
                <a:ea typeface="+mn-lt"/>
                <a:cs typeface="+mn-lt"/>
              </a:rPr>
              <a:t> </a:t>
            </a:r>
            <a:r>
              <a:rPr lang="vi-VN" dirty="0" err="1">
                <a:ea typeface="+mn-lt"/>
                <a:cs typeface="+mn-lt"/>
              </a:rPr>
              <a:t>password</a:t>
            </a:r>
            <a:r>
              <a:rPr lang="vi-VN" dirty="0">
                <a:ea typeface="+mn-lt"/>
                <a:cs typeface="+mn-lt"/>
              </a:rPr>
              <a:t> </a:t>
            </a:r>
            <a:r>
              <a:rPr lang="vi-VN" dirty="0" err="1">
                <a:ea typeface="+mn-lt"/>
                <a:cs typeface="+mn-lt"/>
              </a:rPr>
              <a:t>mà</a:t>
            </a:r>
            <a:r>
              <a:rPr lang="vi-VN" dirty="0">
                <a:ea typeface="+mn-lt"/>
                <a:cs typeface="+mn-lt"/>
              </a:rPr>
              <a:t> </a:t>
            </a:r>
            <a:r>
              <a:rPr lang="vi-VN" dirty="0" err="1">
                <a:ea typeface="+mn-lt"/>
                <a:cs typeface="+mn-lt"/>
              </a:rPr>
              <a:t>người</a:t>
            </a:r>
            <a:r>
              <a:rPr lang="vi-VN" dirty="0">
                <a:ea typeface="+mn-lt"/>
                <a:cs typeface="+mn-lt"/>
              </a:rPr>
              <a:t> </a:t>
            </a:r>
            <a:r>
              <a:rPr lang="vi-VN" dirty="0" err="1">
                <a:ea typeface="+mn-lt"/>
                <a:cs typeface="+mn-lt"/>
              </a:rPr>
              <a:t>quản</a:t>
            </a:r>
            <a:r>
              <a:rPr lang="vi-VN" dirty="0">
                <a:ea typeface="+mn-lt"/>
                <a:cs typeface="+mn-lt"/>
              </a:rPr>
              <a:t> </a:t>
            </a:r>
            <a:r>
              <a:rPr lang="vi-VN" dirty="0" err="1">
                <a:ea typeface="+mn-lt"/>
                <a:cs typeface="+mn-lt"/>
              </a:rPr>
              <a:t>trị</a:t>
            </a:r>
            <a:r>
              <a:rPr lang="vi-VN" dirty="0">
                <a:ea typeface="+mn-lt"/>
                <a:cs typeface="+mn-lt"/>
              </a:rPr>
              <a:t> </a:t>
            </a:r>
            <a:r>
              <a:rPr lang="vi-VN" dirty="0" err="1">
                <a:ea typeface="+mn-lt"/>
                <a:cs typeface="+mn-lt"/>
              </a:rPr>
              <a:t>đã</a:t>
            </a:r>
            <a:r>
              <a:rPr lang="vi-VN" dirty="0">
                <a:ea typeface="+mn-lt"/>
                <a:cs typeface="+mn-lt"/>
              </a:rPr>
              <a:t> cung </a:t>
            </a:r>
            <a:r>
              <a:rPr lang="vi-VN" dirty="0" err="1">
                <a:ea typeface="+mn-lt"/>
                <a:cs typeface="+mn-lt"/>
              </a:rPr>
              <a:t>cấp</a:t>
            </a:r>
            <a:r>
              <a:rPr lang="vi-VN" dirty="0">
                <a:ea typeface="+mn-lt"/>
                <a:cs typeface="+mn-lt"/>
              </a:rPr>
              <a:t>  </a:t>
            </a:r>
            <a:r>
              <a:rPr lang="vi-VN" dirty="0" err="1">
                <a:ea typeface="+mn-lt"/>
                <a:cs typeface="+mn-lt"/>
              </a:rPr>
              <a:t>và</a:t>
            </a:r>
            <a:r>
              <a:rPr lang="vi-VN" dirty="0">
                <a:ea typeface="+mn-lt"/>
                <a:cs typeface="+mn-lt"/>
              </a:rPr>
              <a:t> </a:t>
            </a:r>
            <a:r>
              <a:rPr lang="vi-VN" dirty="0" err="1">
                <a:ea typeface="+mn-lt"/>
                <a:cs typeface="+mn-lt"/>
              </a:rPr>
              <a:t>kết</a:t>
            </a:r>
            <a:r>
              <a:rPr lang="vi-VN" dirty="0">
                <a:ea typeface="+mn-lt"/>
                <a:cs typeface="+mn-lt"/>
              </a:rPr>
              <a:t> </a:t>
            </a:r>
            <a:r>
              <a:rPr lang="vi-VN" dirty="0" err="1">
                <a:ea typeface="+mn-lt"/>
                <a:cs typeface="+mn-lt"/>
              </a:rPr>
              <a:t>nối</a:t>
            </a:r>
            <a:r>
              <a:rPr lang="vi-VN" dirty="0">
                <a:ea typeface="+mn-lt"/>
                <a:cs typeface="+mn-lt"/>
              </a:rPr>
              <a:t>.</a:t>
            </a:r>
            <a:endParaRPr lang="vi-VN" dirty="0"/>
          </a:p>
        </p:txBody>
      </p:sp>
      <p:pic>
        <p:nvPicPr>
          <p:cNvPr id="9" name="Picture 9" descr="Ảnh có chứa ảnh chụp màn hình&#10;&#10;Mô tả được tạo với mức tin cậy rất cao">
            <a:extLst>
              <a:ext uri="{FF2B5EF4-FFF2-40B4-BE49-F238E27FC236}">
                <a16:creationId xmlns="" xmlns:a16="http://schemas.microsoft.com/office/drawing/2014/main" id="{A72B8828-A423-4C58-AB76-5977FBFC044E}"/>
              </a:ext>
            </a:extLst>
          </p:cNvPr>
          <p:cNvPicPr>
            <a:picLocks noChangeAspect="1"/>
          </p:cNvPicPr>
          <p:nvPr/>
        </p:nvPicPr>
        <p:blipFill>
          <a:blip r:embed="rId2"/>
          <a:stretch>
            <a:fillRect/>
          </a:stretch>
        </p:blipFill>
        <p:spPr>
          <a:xfrm>
            <a:off x="295275" y="1902108"/>
            <a:ext cx="3559629" cy="2543514"/>
          </a:xfrm>
          <a:prstGeom prst="rect">
            <a:avLst/>
          </a:prstGeom>
        </p:spPr>
      </p:pic>
      <p:pic>
        <p:nvPicPr>
          <p:cNvPr id="11" name="Picture 11" descr="Ảnh có chứa ảnh chụp màn hình&#10;&#10;Mô tả được tạo với mức tin cậy rất cao">
            <a:extLst>
              <a:ext uri="{FF2B5EF4-FFF2-40B4-BE49-F238E27FC236}">
                <a16:creationId xmlns="" xmlns:a16="http://schemas.microsoft.com/office/drawing/2014/main" id="{2608F3FA-0746-41D4-8D96-A855ACA4ECFC}"/>
              </a:ext>
            </a:extLst>
          </p:cNvPr>
          <p:cNvPicPr>
            <a:picLocks noChangeAspect="1"/>
          </p:cNvPicPr>
          <p:nvPr/>
        </p:nvPicPr>
        <p:blipFill>
          <a:blip r:embed="rId3"/>
          <a:stretch>
            <a:fillRect/>
          </a:stretch>
        </p:blipFill>
        <p:spPr>
          <a:xfrm>
            <a:off x="5105400" y="1769281"/>
            <a:ext cx="3668486" cy="2693513"/>
          </a:xfrm>
          <a:prstGeom prst="rect">
            <a:avLst/>
          </a:prstGeom>
        </p:spPr>
      </p:pic>
      <p:pic>
        <p:nvPicPr>
          <p:cNvPr id="13" name="Graphic 13" descr="Mũi tên đường: Thẳng">
            <a:extLst>
              <a:ext uri="{FF2B5EF4-FFF2-40B4-BE49-F238E27FC236}">
                <a16:creationId xmlns="" xmlns:a16="http://schemas.microsoft.com/office/drawing/2014/main" id="{CEB62DD7-FF82-43EA-AB76-FE577622932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740000">
            <a:off x="3965121" y="2713265"/>
            <a:ext cx="914400" cy="914400"/>
          </a:xfrm>
          <a:prstGeom prst="rect">
            <a:avLst/>
          </a:prstGeom>
        </p:spPr>
      </p:pic>
    </p:spTree>
    <p:extLst>
      <p:ext uri="{BB962C8B-B14F-4D97-AF65-F5344CB8AC3E}">
        <p14:creationId xmlns:p14="http://schemas.microsoft.com/office/powerpoint/2010/main" val="33307903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D179792-3EAE-472F-B24C-393B2190E74C}"/>
              </a:ext>
            </a:extLst>
          </p:cNvPr>
          <p:cNvSpPr txBox="1"/>
          <p:nvPr/>
        </p:nvSpPr>
        <p:spPr>
          <a:xfrm>
            <a:off x="145596" y="6395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i="1" dirty="0"/>
              <a:t>b) </a:t>
            </a:r>
            <a:r>
              <a:rPr lang="vi-VN" sz="2000" i="1" dirty="0" err="1"/>
              <a:t>Ubuntu</a:t>
            </a:r>
            <a:r>
              <a:rPr lang="vi-VN" sz="2000" i="1" dirty="0"/>
              <a:t> </a:t>
            </a:r>
            <a:r>
              <a:rPr lang="vi-VN" sz="2000" i="1" dirty="0" err="1"/>
              <a:t>server</a:t>
            </a:r>
          </a:p>
        </p:txBody>
      </p:sp>
      <p:sp>
        <p:nvSpPr>
          <p:cNvPr id="5" name="TextBox 4">
            <a:extLst>
              <a:ext uri="{FF2B5EF4-FFF2-40B4-BE49-F238E27FC236}">
                <a16:creationId xmlns="" xmlns:a16="http://schemas.microsoft.com/office/drawing/2014/main" id="{6A78FADA-3C2F-4A86-AA75-F1938E9E839F}"/>
              </a:ext>
            </a:extLst>
          </p:cNvPr>
          <p:cNvSpPr txBox="1"/>
          <p:nvPr/>
        </p:nvSpPr>
        <p:spPr>
          <a:xfrm>
            <a:off x="145596" y="465364"/>
            <a:ext cx="85738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a:t>
            </a:r>
            <a:r>
              <a:rPr lang="vi-VN" dirty="0" err="1">
                <a:ea typeface="+mn-lt"/>
                <a:cs typeface="+mn-lt"/>
              </a:rPr>
              <a:t>Để</a:t>
            </a:r>
            <a:r>
              <a:rPr lang="vi-VN" dirty="0">
                <a:ea typeface="+mn-lt"/>
                <a:cs typeface="+mn-lt"/>
              </a:rPr>
              <a:t> </a:t>
            </a:r>
            <a:r>
              <a:rPr lang="vi-VN" dirty="0" err="1">
                <a:ea typeface="+mn-lt"/>
                <a:cs typeface="+mn-lt"/>
              </a:rPr>
              <a:t>sử</a:t>
            </a:r>
            <a:r>
              <a:rPr lang="vi-VN" dirty="0">
                <a:ea typeface="+mn-lt"/>
                <a:cs typeface="+mn-lt"/>
              </a:rPr>
              <a:t> </a:t>
            </a:r>
            <a:r>
              <a:rPr lang="vi-VN" dirty="0" err="1">
                <a:ea typeface="+mn-lt"/>
                <a:cs typeface="+mn-lt"/>
              </a:rPr>
              <a:t>dụng</a:t>
            </a:r>
            <a:r>
              <a:rPr lang="vi-VN" dirty="0">
                <a:ea typeface="+mn-lt"/>
                <a:cs typeface="+mn-lt"/>
              </a:rPr>
              <a:t> </a:t>
            </a:r>
            <a:r>
              <a:rPr lang="vi-VN" dirty="0" err="1">
                <a:ea typeface="+mn-lt"/>
                <a:cs typeface="+mn-lt"/>
              </a:rPr>
              <a:t>dịch</a:t>
            </a:r>
            <a:r>
              <a:rPr lang="vi-VN" dirty="0">
                <a:ea typeface="+mn-lt"/>
                <a:cs typeface="+mn-lt"/>
              </a:rPr>
              <a:t> </a:t>
            </a:r>
            <a:r>
              <a:rPr lang="vi-VN" dirty="0" err="1">
                <a:ea typeface="+mn-lt"/>
                <a:cs typeface="+mn-lt"/>
              </a:rPr>
              <a:t>vụ</a:t>
            </a:r>
            <a:r>
              <a:rPr lang="vi-VN" dirty="0">
                <a:ea typeface="+mn-lt"/>
                <a:cs typeface="+mn-lt"/>
              </a:rPr>
              <a:t> truy </a:t>
            </a:r>
            <a:r>
              <a:rPr lang="vi-VN" dirty="0" err="1">
                <a:ea typeface="+mn-lt"/>
                <a:cs typeface="+mn-lt"/>
              </a:rPr>
              <a:t>cập</a:t>
            </a:r>
            <a:r>
              <a:rPr lang="vi-VN" dirty="0">
                <a:ea typeface="+mn-lt"/>
                <a:cs typeface="+mn-lt"/>
              </a:rPr>
              <a:t> </a:t>
            </a:r>
            <a:r>
              <a:rPr lang="vi-VN" dirty="0" err="1">
                <a:ea typeface="+mn-lt"/>
                <a:cs typeface="+mn-lt"/>
              </a:rPr>
              <a:t>từ</a:t>
            </a:r>
            <a:r>
              <a:rPr lang="vi-VN" dirty="0">
                <a:ea typeface="+mn-lt"/>
                <a:cs typeface="+mn-lt"/>
              </a:rPr>
              <a:t> xa, ta </a:t>
            </a:r>
            <a:r>
              <a:rPr lang="vi-VN" dirty="0" err="1">
                <a:ea typeface="+mn-lt"/>
                <a:cs typeface="+mn-lt"/>
              </a:rPr>
              <a:t>sẽ</a:t>
            </a:r>
            <a:r>
              <a:rPr lang="vi-VN" dirty="0">
                <a:ea typeface="+mn-lt"/>
                <a:cs typeface="+mn-lt"/>
              </a:rPr>
              <a:t> </a:t>
            </a:r>
            <a:r>
              <a:rPr lang="vi-VN" dirty="0" err="1">
                <a:ea typeface="+mn-lt"/>
                <a:cs typeface="+mn-lt"/>
              </a:rPr>
              <a:t>sử</a:t>
            </a:r>
            <a:r>
              <a:rPr lang="vi-VN" dirty="0">
                <a:ea typeface="+mn-lt"/>
                <a:cs typeface="+mn-lt"/>
              </a:rPr>
              <a:t> </a:t>
            </a:r>
            <a:r>
              <a:rPr lang="vi-VN" dirty="0" err="1">
                <a:ea typeface="+mn-lt"/>
                <a:cs typeface="+mn-lt"/>
              </a:rPr>
              <a:t>dụng</a:t>
            </a:r>
            <a:r>
              <a:rPr lang="vi-VN" dirty="0">
                <a:ea typeface="+mn-lt"/>
                <a:cs typeface="+mn-lt"/>
              </a:rPr>
              <a:t> phiên </a:t>
            </a:r>
            <a:r>
              <a:rPr lang="vi-VN" dirty="0" err="1">
                <a:ea typeface="+mn-lt"/>
                <a:cs typeface="+mn-lt"/>
              </a:rPr>
              <a:t>bản</a:t>
            </a:r>
            <a:r>
              <a:rPr lang="vi-VN" dirty="0">
                <a:ea typeface="+mn-lt"/>
                <a:cs typeface="+mn-lt"/>
              </a:rPr>
              <a:t> </a:t>
            </a:r>
            <a:r>
              <a:rPr lang="vi-VN" dirty="0" err="1">
                <a:ea typeface="+mn-lt"/>
                <a:cs typeface="+mn-lt"/>
              </a:rPr>
              <a:t>miễn</a:t>
            </a:r>
            <a:r>
              <a:rPr lang="vi-VN" dirty="0">
                <a:ea typeface="+mn-lt"/>
                <a:cs typeface="+mn-lt"/>
              </a:rPr>
              <a:t> </a:t>
            </a:r>
            <a:r>
              <a:rPr lang="vi-VN" dirty="0" err="1">
                <a:ea typeface="+mn-lt"/>
                <a:cs typeface="+mn-lt"/>
              </a:rPr>
              <a:t>phí</a:t>
            </a:r>
            <a:r>
              <a:rPr lang="vi-VN" dirty="0">
                <a:ea typeface="+mn-lt"/>
                <a:cs typeface="+mn-lt"/>
              </a:rPr>
              <a:t> </a:t>
            </a:r>
            <a:r>
              <a:rPr lang="vi-VN" dirty="0" err="1">
                <a:ea typeface="+mn-lt"/>
                <a:cs typeface="+mn-lt"/>
              </a:rPr>
              <a:t>của</a:t>
            </a:r>
            <a:r>
              <a:rPr lang="vi-VN" dirty="0">
                <a:ea typeface="+mn-lt"/>
                <a:cs typeface="+mn-lt"/>
              </a:rPr>
              <a:t> </a:t>
            </a:r>
            <a:r>
              <a:rPr lang="vi-VN" dirty="0" err="1">
                <a:ea typeface="+mn-lt"/>
                <a:cs typeface="+mn-lt"/>
              </a:rPr>
              <a:t>dịch</a:t>
            </a:r>
            <a:r>
              <a:rPr lang="vi-VN" dirty="0">
                <a:ea typeface="+mn-lt"/>
                <a:cs typeface="+mn-lt"/>
              </a:rPr>
              <a:t> </a:t>
            </a:r>
            <a:r>
              <a:rPr lang="vi-VN" dirty="0" err="1">
                <a:ea typeface="+mn-lt"/>
                <a:cs typeface="+mn-lt"/>
              </a:rPr>
              <a:t>vụ</a:t>
            </a:r>
            <a:r>
              <a:rPr lang="vi-VN" dirty="0">
                <a:ea typeface="+mn-lt"/>
                <a:cs typeface="+mn-lt"/>
              </a:rPr>
              <a:t> truy </a:t>
            </a:r>
            <a:r>
              <a:rPr lang="vi-VN" dirty="0" err="1">
                <a:ea typeface="+mn-lt"/>
                <a:cs typeface="+mn-lt"/>
              </a:rPr>
              <a:t>nhập</a:t>
            </a:r>
            <a:r>
              <a:rPr lang="vi-VN" dirty="0">
                <a:ea typeface="+mn-lt"/>
                <a:cs typeface="+mn-lt"/>
              </a:rPr>
              <a:t> </a:t>
            </a:r>
            <a:r>
              <a:rPr lang="vi-VN" dirty="0" err="1">
                <a:ea typeface="+mn-lt"/>
                <a:cs typeface="+mn-lt"/>
              </a:rPr>
              <a:t>bảo</a:t>
            </a:r>
            <a:r>
              <a:rPr lang="vi-VN" dirty="0">
                <a:ea typeface="+mn-lt"/>
                <a:cs typeface="+mn-lt"/>
              </a:rPr>
              <a:t> </a:t>
            </a:r>
            <a:r>
              <a:rPr lang="vi-VN" dirty="0" err="1">
                <a:ea typeface="+mn-lt"/>
                <a:cs typeface="+mn-lt"/>
              </a:rPr>
              <a:t>mật</a:t>
            </a:r>
            <a:r>
              <a:rPr lang="vi-VN" dirty="0">
                <a:ea typeface="+mn-lt"/>
                <a:cs typeface="+mn-lt"/>
              </a:rPr>
              <a:t> SSH (</a:t>
            </a:r>
            <a:r>
              <a:rPr lang="vi-VN" dirty="0" err="1">
                <a:ea typeface="+mn-lt"/>
                <a:cs typeface="+mn-lt"/>
              </a:rPr>
              <a:t>Secure</a:t>
            </a:r>
            <a:r>
              <a:rPr lang="vi-VN" dirty="0">
                <a:ea typeface="+mn-lt"/>
                <a:cs typeface="+mn-lt"/>
              </a:rPr>
              <a:t> </a:t>
            </a:r>
            <a:r>
              <a:rPr lang="vi-VN" dirty="0" err="1">
                <a:ea typeface="+mn-lt"/>
                <a:cs typeface="+mn-lt"/>
              </a:rPr>
              <a:t>Shell</a:t>
            </a:r>
            <a:r>
              <a:rPr lang="vi-VN" dirty="0">
                <a:ea typeface="+mn-lt"/>
                <a:cs typeface="+mn-lt"/>
              </a:rPr>
              <a:t>) </a:t>
            </a:r>
            <a:r>
              <a:rPr lang="vi-VN" dirty="0" err="1">
                <a:ea typeface="+mn-lt"/>
                <a:cs typeface="+mn-lt"/>
              </a:rPr>
              <a:t>là</a:t>
            </a:r>
            <a:r>
              <a:rPr lang="vi-VN" dirty="0">
                <a:ea typeface="+mn-lt"/>
                <a:cs typeface="+mn-lt"/>
              </a:rPr>
              <a:t> </a:t>
            </a:r>
            <a:r>
              <a:rPr lang="vi-VN" dirty="0" err="1">
                <a:ea typeface="+mn-lt"/>
                <a:cs typeface="+mn-lt"/>
              </a:rPr>
              <a:t>OpenSSH</a:t>
            </a:r>
            <a:r>
              <a:rPr lang="vi-VN" dirty="0">
                <a:ea typeface="+mn-lt"/>
                <a:cs typeface="+mn-lt"/>
              </a:rPr>
              <a:t>. </a:t>
            </a:r>
            <a:endParaRPr lang="vi-VN" dirty="0"/>
          </a:p>
        </p:txBody>
      </p:sp>
      <p:sp>
        <p:nvSpPr>
          <p:cNvPr id="6" name="TextBox 5">
            <a:extLst>
              <a:ext uri="{FF2B5EF4-FFF2-40B4-BE49-F238E27FC236}">
                <a16:creationId xmlns="" xmlns:a16="http://schemas.microsoft.com/office/drawing/2014/main" id="{0437875E-955D-4705-BD99-3C6A26A46EA2}"/>
              </a:ext>
            </a:extLst>
          </p:cNvPr>
          <p:cNvSpPr txBox="1"/>
          <p:nvPr/>
        </p:nvSpPr>
        <p:spPr>
          <a:xfrm>
            <a:off x="145597" y="1159328"/>
            <a:ext cx="83969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-Trên </a:t>
            </a:r>
            <a:r>
              <a:rPr lang="vi-VN" dirty="0" err="1">
                <a:ea typeface="+mn-lt"/>
                <a:cs typeface="+mn-lt"/>
              </a:rPr>
              <a:t>máy</a:t>
            </a:r>
            <a:r>
              <a:rPr lang="vi-VN" dirty="0">
                <a:ea typeface="+mn-lt"/>
                <a:cs typeface="+mn-lt"/>
              </a:rPr>
              <a:t> </a:t>
            </a:r>
            <a:r>
              <a:rPr lang="vi-VN" dirty="0" err="1">
                <a:ea typeface="+mn-lt"/>
                <a:cs typeface="+mn-lt"/>
              </a:rPr>
              <a:t>chủ</a:t>
            </a:r>
            <a:r>
              <a:rPr lang="vi-VN" dirty="0">
                <a:ea typeface="+mn-lt"/>
                <a:cs typeface="+mn-lt"/>
              </a:rPr>
              <a:t> </a:t>
            </a:r>
            <a:r>
              <a:rPr lang="vi-VN" dirty="0" err="1">
                <a:ea typeface="+mn-lt"/>
                <a:cs typeface="+mn-lt"/>
              </a:rPr>
              <a:t>Unbutu</a:t>
            </a:r>
            <a:r>
              <a:rPr lang="vi-VN" dirty="0">
                <a:ea typeface="+mn-lt"/>
                <a:cs typeface="+mn-lt"/>
              </a:rPr>
              <a:t>, </a:t>
            </a:r>
            <a:r>
              <a:rPr lang="vi-VN" dirty="0" err="1">
                <a:ea typeface="+mn-lt"/>
                <a:cs typeface="+mn-lt"/>
              </a:rPr>
              <a:t>người</a:t>
            </a:r>
            <a:r>
              <a:rPr lang="vi-VN" dirty="0">
                <a:ea typeface="+mn-lt"/>
                <a:cs typeface="+mn-lt"/>
              </a:rPr>
              <a:t> </a:t>
            </a:r>
            <a:r>
              <a:rPr lang="vi-VN" dirty="0" err="1">
                <a:ea typeface="+mn-lt"/>
                <a:cs typeface="+mn-lt"/>
              </a:rPr>
              <a:t>quản</a:t>
            </a:r>
            <a:r>
              <a:rPr lang="vi-VN" dirty="0">
                <a:ea typeface="+mn-lt"/>
                <a:cs typeface="+mn-lt"/>
              </a:rPr>
              <a:t> </a:t>
            </a:r>
            <a:r>
              <a:rPr lang="vi-VN" dirty="0" err="1">
                <a:ea typeface="+mn-lt"/>
                <a:cs typeface="+mn-lt"/>
              </a:rPr>
              <a:t>trị</a:t>
            </a:r>
            <a:r>
              <a:rPr lang="vi-VN" dirty="0">
                <a:ea typeface="+mn-lt"/>
                <a:cs typeface="+mn-lt"/>
              </a:rPr>
              <a:t> </a:t>
            </a:r>
            <a:r>
              <a:rPr lang="vi-VN" dirty="0" err="1">
                <a:ea typeface="+mn-lt"/>
                <a:cs typeface="+mn-lt"/>
              </a:rPr>
              <a:t>sử</a:t>
            </a:r>
            <a:r>
              <a:rPr lang="vi-VN" dirty="0">
                <a:ea typeface="+mn-lt"/>
                <a:cs typeface="+mn-lt"/>
              </a:rPr>
              <a:t> </a:t>
            </a:r>
            <a:r>
              <a:rPr lang="vi-VN" dirty="0" err="1">
                <a:ea typeface="+mn-lt"/>
                <a:cs typeface="+mn-lt"/>
              </a:rPr>
              <a:t>dụng</a:t>
            </a:r>
            <a:r>
              <a:rPr lang="vi-VN" dirty="0">
                <a:ea typeface="+mn-lt"/>
                <a:cs typeface="+mn-lt"/>
              </a:rPr>
              <a:t> câu </a:t>
            </a:r>
            <a:r>
              <a:rPr lang="vi-VN" dirty="0" err="1">
                <a:ea typeface="+mn-lt"/>
                <a:cs typeface="+mn-lt"/>
              </a:rPr>
              <a:t>lệnh</a:t>
            </a:r>
            <a:r>
              <a:rPr lang="vi-VN" dirty="0">
                <a:ea typeface="+mn-lt"/>
                <a:cs typeface="+mn-lt"/>
              </a:rPr>
              <a:t> </a:t>
            </a:r>
            <a:r>
              <a:rPr lang="vi-VN" dirty="0" err="1">
                <a:ea typeface="+mn-lt"/>
                <a:cs typeface="+mn-lt"/>
              </a:rPr>
              <a:t>để</a:t>
            </a:r>
            <a:r>
              <a:rPr lang="vi-VN" dirty="0">
                <a:ea typeface="+mn-lt"/>
                <a:cs typeface="+mn-lt"/>
              </a:rPr>
              <a:t> </a:t>
            </a:r>
            <a:r>
              <a:rPr lang="vi-VN" dirty="0" err="1">
                <a:ea typeface="+mn-lt"/>
                <a:cs typeface="+mn-lt"/>
              </a:rPr>
              <a:t>cài</a:t>
            </a:r>
            <a:r>
              <a:rPr lang="vi-VN" dirty="0">
                <a:ea typeface="+mn-lt"/>
                <a:cs typeface="+mn-lt"/>
              </a:rPr>
              <a:t> </a:t>
            </a:r>
            <a:r>
              <a:rPr lang="vi-VN" dirty="0" err="1">
                <a:ea typeface="+mn-lt"/>
                <a:cs typeface="+mn-lt"/>
              </a:rPr>
              <a:t>đặt</a:t>
            </a:r>
            <a:r>
              <a:rPr lang="vi-VN" dirty="0">
                <a:ea typeface="+mn-lt"/>
                <a:cs typeface="+mn-lt"/>
              </a:rPr>
              <a:t> </a:t>
            </a:r>
          </a:p>
        </p:txBody>
      </p:sp>
      <p:sp>
        <p:nvSpPr>
          <p:cNvPr id="7" name="TextBox 6">
            <a:extLst>
              <a:ext uri="{FF2B5EF4-FFF2-40B4-BE49-F238E27FC236}">
                <a16:creationId xmlns="" xmlns:a16="http://schemas.microsoft.com/office/drawing/2014/main" id="{2EE4953A-30AC-4C9A-B254-67FD7A89AB24}"/>
              </a:ext>
            </a:extLst>
          </p:cNvPr>
          <p:cNvSpPr txBox="1"/>
          <p:nvPr/>
        </p:nvSpPr>
        <p:spPr>
          <a:xfrm>
            <a:off x="669471" y="1533526"/>
            <a:ext cx="42467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i="1" dirty="0" err="1">
                <a:ea typeface="+mn-lt"/>
                <a:cs typeface="+mn-lt"/>
              </a:rPr>
              <a:t>sudo</a:t>
            </a:r>
            <a:r>
              <a:rPr lang="vi-VN" b="1" i="1" dirty="0">
                <a:ea typeface="+mn-lt"/>
                <a:cs typeface="+mn-lt"/>
              </a:rPr>
              <a:t> </a:t>
            </a:r>
            <a:r>
              <a:rPr lang="vi-VN" b="1" i="1" dirty="0" err="1">
                <a:ea typeface="+mn-lt"/>
                <a:cs typeface="+mn-lt"/>
              </a:rPr>
              <a:t>apt-get</a:t>
            </a:r>
            <a:r>
              <a:rPr lang="vi-VN" b="1" i="1" dirty="0">
                <a:ea typeface="+mn-lt"/>
                <a:cs typeface="+mn-lt"/>
              </a:rPr>
              <a:t> </a:t>
            </a:r>
            <a:r>
              <a:rPr lang="vi-VN" b="1" i="1" dirty="0" err="1">
                <a:ea typeface="+mn-lt"/>
                <a:cs typeface="+mn-lt"/>
              </a:rPr>
              <a:t>install</a:t>
            </a:r>
            <a:r>
              <a:rPr lang="vi-VN" b="1" i="1" dirty="0">
                <a:ea typeface="+mn-lt"/>
                <a:cs typeface="+mn-lt"/>
              </a:rPr>
              <a:t> </a:t>
            </a:r>
            <a:r>
              <a:rPr lang="vi-VN" b="1" i="1" dirty="0" err="1">
                <a:ea typeface="+mn-lt"/>
                <a:cs typeface="+mn-lt"/>
              </a:rPr>
              <a:t>openssh-server</a:t>
            </a:r>
            <a:endParaRPr lang="vi-VN" dirty="0" err="1">
              <a:cs typeface="Arial"/>
            </a:endParaRPr>
          </a:p>
        </p:txBody>
      </p:sp>
      <p:sp>
        <p:nvSpPr>
          <p:cNvPr id="8" name="TextBox 7">
            <a:extLst>
              <a:ext uri="{FF2B5EF4-FFF2-40B4-BE49-F238E27FC236}">
                <a16:creationId xmlns="" xmlns:a16="http://schemas.microsoft.com/office/drawing/2014/main" id="{AFA9F591-E38D-4E7B-A5B6-597BC3F2F145}"/>
              </a:ext>
            </a:extLst>
          </p:cNvPr>
          <p:cNvSpPr txBox="1"/>
          <p:nvPr/>
        </p:nvSpPr>
        <p:spPr>
          <a:xfrm>
            <a:off x="116201" y="2007721"/>
            <a:ext cx="5881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-Sau khi </a:t>
            </a:r>
            <a:r>
              <a:rPr lang="vi-VN" dirty="0" err="1">
                <a:ea typeface="+mn-lt"/>
                <a:cs typeface="+mn-lt"/>
              </a:rPr>
              <a:t>cài</a:t>
            </a:r>
            <a:r>
              <a:rPr lang="vi-VN" dirty="0">
                <a:ea typeface="+mn-lt"/>
                <a:cs typeface="+mn-lt"/>
              </a:rPr>
              <a:t> </a:t>
            </a:r>
            <a:r>
              <a:rPr lang="vi-VN" dirty="0" err="1">
                <a:ea typeface="+mn-lt"/>
                <a:cs typeface="+mn-lt"/>
              </a:rPr>
              <a:t>đặt</a:t>
            </a:r>
            <a:r>
              <a:rPr lang="vi-VN" dirty="0">
                <a:ea typeface="+mn-lt"/>
                <a:cs typeface="+mn-lt"/>
              </a:rPr>
              <a:t>, </a:t>
            </a:r>
            <a:r>
              <a:rPr lang="vi-VN" dirty="0" err="1">
                <a:ea typeface="+mn-lt"/>
                <a:cs typeface="+mn-lt"/>
              </a:rPr>
              <a:t>khởi</a:t>
            </a:r>
            <a:r>
              <a:rPr lang="vi-VN" dirty="0">
                <a:ea typeface="+mn-lt"/>
                <a:cs typeface="+mn-lt"/>
              </a:rPr>
              <a:t> </a:t>
            </a:r>
            <a:r>
              <a:rPr lang="vi-VN" dirty="0" err="1">
                <a:ea typeface="+mn-lt"/>
                <a:cs typeface="+mn-lt"/>
              </a:rPr>
              <a:t>động</a:t>
            </a:r>
            <a:r>
              <a:rPr lang="vi-VN" dirty="0">
                <a:ea typeface="+mn-lt"/>
                <a:cs typeface="+mn-lt"/>
              </a:rPr>
              <a:t> </a:t>
            </a:r>
            <a:r>
              <a:rPr lang="vi-VN" dirty="0" err="1">
                <a:ea typeface="+mn-lt"/>
                <a:cs typeface="+mn-lt"/>
              </a:rPr>
              <a:t>lại</a:t>
            </a:r>
            <a:r>
              <a:rPr lang="vi-VN" dirty="0">
                <a:ea typeface="+mn-lt"/>
                <a:cs typeface="+mn-lt"/>
              </a:rPr>
              <a:t> </a:t>
            </a:r>
            <a:r>
              <a:rPr lang="vi-VN" dirty="0" err="1">
                <a:ea typeface="+mn-lt"/>
                <a:cs typeface="+mn-lt"/>
              </a:rPr>
              <a:t>bằng</a:t>
            </a:r>
            <a:r>
              <a:rPr lang="vi-VN" dirty="0">
                <a:ea typeface="+mn-lt"/>
                <a:cs typeface="+mn-lt"/>
              </a:rPr>
              <a:t> câu </a:t>
            </a:r>
            <a:r>
              <a:rPr lang="vi-VN" dirty="0" err="1">
                <a:ea typeface="+mn-lt"/>
                <a:cs typeface="+mn-lt"/>
              </a:rPr>
              <a:t>lệnh</a:t>
            </a:r>
            <a:r>
              <a:rPr lang="vi-VN" dirty="0">
                <a:ea typeface="+mn-lt"/>
                <a:cs typeface="+mn-lt"/>
              </a:rPr>
              <a:t>:</a:t>
            </a:r>
            <a:endParaRPr lang="vi-VN" dirty="0"/>
          </a:p>
        </p:txBody>
      </p:sp>
      <p:sp>
        <p:nvSpPr>
          <p:cNvPr id="9" name="TextBox 8">
            <a:extLst>
              <a:ext uri="{FF2B5EF4-FFF2-40B4-BE49-F238E27FC236}">
                <a16:creationId xmlns="" xmlns:a16="http://schemas.microsoft.com/office/drawing/2014/main" id="{DA22568E-0A51-4280-BF33-3AA465E27E2E}"/>
              </a:ext>
            </a:extLst>
          </p:cNvPr>
          <p:cNvSpPr txBox="1"/>
          <p:nvPr/>
        </p:nvSpPr>
        <p:spPr>
          <a:xfrm>
            <a:off x="667675" y="2452521"/>
            <a:ext cx="3001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 </a:t>
            </a:r>
            <a:r>
              <a:rPr lang="vi-VN" b="1" i="1" dirty="0" err="1">
                <a:ea typeface="+mn-lt"/>
                <a:cs typeface="+mn-lt"/>
              </a:rPr>
              <a:t>sudo</a:t>
            </a:r>
            <a:r>
              <a:rPr lang="vi-VN" b="1" i="1" dirty="0">
                <a:ea typeface="+mn-lt"/>
                <a:cs typeface="+mn-lt"/>
              </a:rPr>
              <a:t> </a:t>
            </a:r>
            <a:r>
              <a:rPr lang="vi-VN" b="1" i="1" dirty="0" err="1">
                <a:ea typeface="+mn-lt"/>
                <a:cs typeface="+mn-lt"/>
              </a:rPr>
              <a:t>service</a:t>
            </a:r>
            <a:r>
              <a:rPr lang="vi-VN" b="1" i="1" dirty="0">
                <a:ea typeface="+mn-lt"/>
                <a:cs typeface="+mn-lt"/>
              </a:rPr>
              <a:t> </a:t>
            </a:r>
            <a:r>
              <a:rPr lang="vi-VN" b="1" i="1" dirty="0" err="1">
                <a:ea typeface="+mn-lt"/>
                <a:cs typeface="+mn-lt"/>
              </a:rPr>
              <a:t>ssh</a:t>
            </a:r>
            <a:r>
              <a:rPr lang="vi-VN" b="1" i="1" dirty="0">
                <a:ea typeface="+mn-lt"/>
                <a:cs typeface="+mn-lt"/>
              </a:rPr>
              <a:t> </a:t>
            </a:r>
            <a:r>
              <a:rPr lang="vi-VN" b="1" i="1" dirty="0" err="1">
                <a:ea typeface="+mn-lt"/>
                <a:cs typeface="+mn-lt"/>
              </a:rPr>
              <a:t>restart</a:t>
            </a:r>
            <a:endParaRPr lang="vi-VN" b="1" i="1" dirty="0" err="1"/>
          </a:p>
        </p:txBody>
      </p:sp>
      <p:sp>
        <p:nvSpPr>
          <p:cNvPr id="10" name="TextBox 9">
            <a:extLst>
              <a:ext uri="{FF2B5EF4-FFF2-40B4-BE49-F238E27FC236}">
                <a16:creationId xmlns="" xmlns:a16="http://schemas.microsoft.com/office/drawing/2014/main" id="{E4E4AE8C-407C-4065-8371-DFCAA7267BFC}"/>
              </a:ext>
            </a:extLst>
          </p:cNvPr>
          <p:cNvSpPr txBox="1"/>
          <p:nvPr/>
        </p:nvSpPr>
        <p:spPr>
          <a:xfrm>
            <a:off x="118382" y="2853418"/>
            <a:ext cx="8553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a:t>
            </a:r>
            <a:r>
              <a:rPr lang="vi-VN" dirty="0" err="1">
                <a:ea typeface="+mn-lt"/>
                <a:cs typeface="+mn-lt"/>
              </a:rPr>
              <a:t>Để</a:t>
            </a:r>
            <a:r>
              <a:rPr lang="vi-VN" dirty="0">
                <a:ea typeface="+mn-lt"/>
                <a:cs typeface="+mn-lt"/>
              </a:rPr>
              <a:t> </a:t>
            </a:r>
            <a:r>
              <a:rPr lang="vi-VN" dirty="0" err="1">
                <a:ea typeface="+mn-lt"/>
                <a:cs typeface="+mn-lt"/>
              </a:rPr>
              <a:t>người</a:t>
            </a:r>
            <a:r>
              <a:rPr lang="vi-VN" dirty="0">
                <a:ea typeface="+mn-lt"/>
                <a:cs typeface="+mn-lt"/>
              </a:rPr>
              <a:t> </a:t>
            </a:r>
            <a:r>
              <a:rPr lang="vi-VN" dirty="0" err="1">
                <a:ea typeface="+mn-lt"/>
                <a:cs typeface="+mn-lt"/>
              </a:rPr>
              <a:t>dùng</a:t>
            </a:r>
            <a:r>
              <a:rPr lang="vi-VN" dirty="0">
                <a:ea typeface="+mn-lt"/>
                <a:cs typeface="+mn-lt"/>
              </a:rPr>
              <a:t> truy </a:t>
            </a:r>
            <a:r>
              <a:rPr lang="vi-VN" dirty="0" err="1">
                <a:ea typeface="+mn-lt"/>
                <a:cs typeface="+mn-lt"/>
              </a:rPr>
              <a:t>cập</a:t>
            </a:r>
            <a:r>
              <a:rPr lang="vi-VN" dirty="0">
                <a:ea typeface="+mn-lt"/>
                <a:cs typeface="+mn-lt"/>
              </a:rPr>
              <a:t> </a:t>
            </a:r>
            <a:r>
              <a:rPr lang="vi-VN" dirty="0" err="1">
                <a:ea typeface="+mn-lt"/>
                <a:cs typeface="+mn-lt"/>
              </a:rPr>
              <a:t>từ</a:t>
            </a:r>
            <a:r>
              <a:rPr lang="vi-VN" dirty="0">
                <a:ea typeface="+mn-lt"/>
                <a:cs typeface="+mn-lt"/>
              </a:rPr>
              <a:t> xa </a:t>
            </a:r>
            <a:r>
              <a:rPr lang="vi-VN" dirty="0" err="1">
                <a:ea typeface="+mn-lt"/>
                <a:cs typeface="+mn-lt"/>
              </a:rPr>
              <a:t>vào</a:t>
            </a:r>
            <a:r>
              <a:rPr lang="vi-VN" dirty="0">
                <a:ea typeface="+mn-lt"/>
                <a:cs typeface="+mn-lt"/>
              </a:rPr>
              <a:t> </a:t>
            </a:r>
            <a:r>
              <a:rPr lang="vi-VN" dirty="0" err="1">
                <a:ea typeface="+mn-lt"/>
                <a:cs typeface="+mn-lt"/>
              </a:rPr>
              <a:t>máy</a:t>
            </a:r>
            <a:r>
              <a:rPr lang="vi-VN" dirty="0">
                <a:ea typeface="+mn-lt"/>
                <a:cs typeface="+mn-lt"/>
              </a:rPr>
              <a:t> </a:t>
            </a:r>
            <a:r>
              <a:rPr lang="vi-VN" dirty="0" err="1">
                <a:ea typeface="+mn-lt"/>
                <a:cs typeface="+mn-lt"/>
              </a:rPr>
              <a:t>chủ</a:t>
            </a:r>
            <a:r>
              <a:rPr lang="vi-VN" dirty="0">
                <a:ea typeface="+mn-lt"/>
                <a:cs typeface="+mn-lt"/>
              </a:rPr>
              <a:t> </a:t>
            </a:r>
            <a:r>
              <a:rPr lang="vi-VN" dirty="0" err="1">
                <a:ea typeface="+mn-lt"/>
                <a:cs typeface="+mn-lt"/>
              </a:rPr>
              <a:t>Ubuntu</a:t>
            </a:r>
            <a:r>
              <a:rPr lang="vi-VN" dirty="0">
                <a:ea typeface="+mn-lt"/>
                <a:cs typeface="+mn-lt"/>
              </a:rPr>
              <a:t> </a:t>
            </a:r>
            <a:r>
              <a:rPr lang="vi-VN" dirty="0" err="1">
                <a:ea typeface="+mn-lt"/>
                <a:cs typeface="+mn-lt"/>
              </a:rPr>
              <a:t>server</a:t>
            </a:r>
            <a:r>
              <a:rPr lang="vi-VN" dirty="0">
                <a:ea typeface="+mn-lt"/>
                <a:cs typeface="+mn-lt"/>
              </a:rPr>
              <a:t>, trên </a:t>
            </a:r>
            <a:r>
              <a:rPr lang="vi-VN" dirty="0" err="1">
                <a:ea typeface="+mn-lt"/>
                <a:cs typeface="+mn-lt"/>
              </a:rPr>
              <a:t>máy</a:t>
            </a:r>
            <a:r>
              <a:rPr lang="vi-VN" dirty="0">
                <a:ea typeface="+mn-lt"/>
                <a:cs typeface="+mn-lt"/>
              </a:rPr>
              <a:t> </a:t>
            </a:r>
            <a:r>
              <a:rPr lang="vi-VN" dirty="0" err="1">
                <a:ea typeface="+mn-lt"/>
                <a:cs typeface="+mn-lt"/>
              </a:rPr>
              <a:t>chạy</a:t>
            </a:r>
            <a:r>
              <a:rPr lang="vi-VN" dirty="0">
                <a:ea typeface="+mn-lt"/>
                <a:cs typeface="+mn-lt"/>
              </a:rPr>
              <a:t> </a:t>
            </a:r>
            <a:r>
              <a:rPr lang="vi-VN" dirty="0" err="1">
                <a:ea typeface="+mn-lt"/>
                <a:cs typeface="+mn-lt"/>
              </a:rPr>
              <a:t>linux</a:t>
            </a:r>
            <a:r>
              <a:rPr lang="vi-VN" dirty="0">
                <a:ea typeface="+mn-lt"/>
                <a:cs typeface="+mn-lt"/>
              </a:rPr>
              <a:t>,</a:t>
            </a:r>
            <a:endParaRPr lang="vi-VN" dirty="0" err="1">
              <a:ea typeface="Arial Unicode MS"/>
              <a:cs typeface="+mn-lt"/>
            </a:endParaRPr>
          </a:p>
          <a:p>
            <a:r>
              <a:rPr lang="vi-VN" err="1">
                <a:ea typeface="+mn-lt"/>
                <a:cs typeface="+mn-lt"/>
              </a:rPr>
              <a:t>người</a:t>
            </a:r>
            <a:r>
              <a:rPr lang="vi-VN" dirty="0">
                <a:ea typeface="+mn-lt"/>
                <a:cs typeface="+mn-lt"/>
              </a:rPr>
              <a:t> </a:t>
            </a:r>
            <a:r>
              <a:rPr lang="vi-VN" err="1">
                <a:ea typeface="+mn-lt"/>
                <a:cs typeface="+mn-lt"/>
              </a:rPr>
              <a:t>dùng</a:t>
            </a:r>
            <a:r>
              <a:rPr lang="vi-VN" dirty="0">
                <a:ea typeface="+mn-lt"/>
                <a:cs typeface="+mn-lt"/>
              </a:rPr>
              <a:t> </a:t>
            </a:r>
            <a:r>
              <a:rPr lang="vi-VN" err="1">
                <a:ea typeface="+mn-lt"/>
                <a:cs typeface="+mn-lt"/>
              </a:rPr>
              <a:t>cần</a:t>
            </a:r>
            <a:r>
              <a:rPr lang="vi-VN" dirty="0">
                <a:ea typeface="+mn-lt"/>
                <a:cs typeface="+mn-lt"/>
              </a:rPr>
              <a:t> </a:t>
            </a:r>
            <a:r>
              <a:rPr lang="vi-VN" err="1">
                <a:ea typeface="+mn-lt"/>
                <a:cs typeface="+mn-lt"/>
              </a:rPr>
              <a:t>cài</a:t>
            </a:r>
            <a:r>
              <a:rPr lang="vi-VN" dirty="0">
                <a:ea typeface="+mn-lt"/>
                <a:cs typeface="+mn-lt"/>
              </a:rPr>
              <a:t> </a:t>
            </a:r>
            <a:r>
              <a:rPr lang="vi-VN">
                <a:ea typeface="+mn-lt"/>
                <a:cs typeface="+mn-lt"/>
              </a:rPr>
              <a:t>đặt OpenSSH </a:t>
            </a:r>
            <a:r>
              <a:rPr lang="vi-VN" err="1">
                <a:ea typeface="+mn-lt"/>
                <a:cs typeface="+mn-lt"/>
              </a:rPr>
              <a:t>client</a:t>
            </a:r>
            <a:endParaRPr lang="vi-VN" err="1">
              <a:cs typeface="Arial"/>
            </a:endParaRPr>
          </a:p>
        </p:txBody>
      </p:sp>
      <p:sp>
        <p:nvSpPr>
          <p:cNvPr id="11" name="TextBox 10">
            <a:extLst>
              <a:ext uri="{FF2B5EF4-FFF2-40B4-BE49-F238E27FC236}">
                <a16:creationId xmlns="" xmlns:a16="http://schemas.microsoft.com/office/drawing/2014/main" id="{ABE135B1-232D-4BC8-8B16-49C664D31682}"/>
              </a:ext>
            </a:extLst>
          </p:cNvPr>
          <p:cNvSpPr txBox="1"/>
          <p:nvPr/>
        </p:nvSpPr>
        <p:spPr>
          <a:xfrm>
            <a:off x="669471" y="3601810"/>
            <a:ext cx="483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i="1" err="1">
                <a:ea typeface="+mn-lt"/>
                <a:cs typeface="+mn-lt"/>
              </a:rPr>
              <a:t>sudo</a:t>
            </a:r>
            <a:r>
              <a:rPr lang="vi-VN" b="1" i="1" dirty="0">
                <a:ea typeface="+mn-lt"/>
                <a:cs typeface="+mn-lt"/>
              </a:rPr>
              <a:t> </a:t>
            </a:r>
            <a:r>
              <a:rPr lang="vi-VN" b="1" i="1" err="1">
                <a:ea typeface="+mn-lt"/>
                <a:cs typeface="+mn-lt"/>
              </a:rPr>
              <a:t>apt-get</a:t>
            </a:r>
            <a:r>
              <a:rPr lang="vi-VN" b="1" i="1" dirty="0">
                <a:ea typeface="+mn-lt"/>
                <a:cs typeface="+mn-lt"/>
              </a:rPr>
              <a:t> </a:t>
            </a:r>
            <a:r>
              <a:rPr lang="vi-VN" b="1" i="1" err="1">
                <a:ea typeface="+mn-lt"/>
                <a:cs typeface="+mn-lt"/>
              </a:rPr>
              <a:t>install</a:t>
            </a:r>
            <a:r>
              <a:rPr lang="vi-VN" b="1" i="1" dirty="0">
                <a:ea typeface="+mn-lt"/>
                <a:cs typeface="+mn-lt"/>
              </a:rPr>
              <a:t> </a:t>
            </a:r>
            <a:r>
              <a:rPr lang="vi-VN" b="1" i="1" err="1">
                <a:ea typeface="+mn-lt"/>
                <a:cs typeface="+mn-lt"/>
              </a:rPr>
              <a:t>openssh-client</a:t>
            </a:r>
            <a:endParaRPr lang="vi-VN" b="1" i="1" err="1"/>
          </a:p>
        </p:txBody>
      </p:sp>
      <p:sp>
        <p:nvSpPr>
          <p:cNvPr id="12" name="TextBox 11">
            <a:extLst>
              <a:ext uri="{FF2B5EF4-FFF2-40B4-BE49-F238E27FC236}">
                <a16:creationId xmlns="" xmlns:a16="http://schemas.microsoft.com/office/drawing/2014/main" id="{C7228081-D637-4B6E-99A8-934BFB773AF5}"/>
              </a:ext>
            </a:extLst>
          </p:cNvPr>
          <p:cNvSpPr txBox="1"/>
          <p:nvPr/>
        </p:nvSpPr>
        <p:spPr>
          <a:xfrm>
            <a:off x="145596" y="4037239"/>
            <a:ext cx="5974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-Sau </a:t>
            </a:r>
            <a:r>
              <a:rPr lang="vi-VN" dirty="0" err="1">
                <a:ea typeface="+mn-lt"/>
                <a:cs typeface="+mn-lt"/>
              </a:rPr>
              <a:t>đó</a:t>
            </a:r>
            <a:r>
              <a:rPr lang="vi-VN" dirty="0">
                <a:ea typeface="+mn-lt"/>
                <a:cs typeface="+mn-lt"/>
              </a:rPr>
              <a:t> </a:t>
            </a:r>
            <a:r>
              <a:rPr lang="vi-VN" dirty="0" err="1">
                <a:ea typeface="+mn-lt"/>
                <a:cs typeface="+mn-lt"/>
              </a:rPr>
              <a:t>sử</a:t>
            </a:r>
            <a:r>
              <a:rPr lang="vi-VN" dirty="0">
                <a:ea typeface="+mn-lt"/>
                <a:cs typeface="+mn-lt"/>
              </a:rPr>
              <a:t> </a:t>
            </a:r>
            <a:r>
              <a:rPr lang="vi-VN" dirty="0" err="1">
                <a:ea typeface="+mn-lt"/>
                <a:cs typeface="+mn-lt"/>
              </a:rPr>
              <a:t>dụng</a:t>
            </a:r>
            <a:r>
              <a:rPr lang="vi-VN" dirty="0">
                <a:ea typeface="+mn-lt"/>
                <a:cs typeface="+mn-lt"/>
              </a:rPr>
              <a:t> câu </a:t>
            </a:r>
            <a:r>
              <a:rPr lang="vi-VN" dirty="0" err="1">
                <a:ea typeface="+mn-lt"/>
                <a:cs typeface="+mn-lt"/>
              </a:rPr>
              <a:t>lệnh</a:t>
            </a:r>
            <a:r>
              <a:rPr lang="vi-VN" dirty="0">
                <a:ea typeface="+mn-lt"/>
                <a:cs typeface="+mn-lt"/>
              </a:rPr>
              <a:t> sau </a:t>
            </a:r>
            <a:r>
              <a:rPr lang="vi-VN" dirty="0" err="1">
                <a:ea typeface="+mn-lt"/>
                <a:cs typeface="+mn-lt"/>
              </a:rPr>
              <a:t>để</a:t>
            </a:r>
            <a:r>
              <a:rPr lang="vi-VN" dirty="0">
                <a:ea typeface="+mn-lt"/>
                <a:cs typeface="+mn-lt"/>
              </a:rPr>
              <a:t> </a:t>
            </a:r>
            <a:r>
              <a:rPr lang="vi-VN" dirty="0" err="1">
                <a:ea typeface="+mn-lt"/>
                <a:cs typeface="+mn-lt"/>
              </a:rPr>
              <a:t>kết</a:t>
            </a:r>
            <a:r>
              <a:rPr lang="vi-VN" dirty="0">
                <a:ea typeface="+mn-lt"/>
                <a:cs typeface="+mn-lt"/>
              </a:rPr>
              <a:t> </a:t>
            </a:r>
            <a:r>
              <a:rPr lang="vi-VN" dirty="0" err="1">
                <a:ea typeface="+mn-lt"/>
                <a:cs typeface="+mn-lt"/>
              </a:rPr>
              <a:t>nối</a:t>
            </a:r>
            <a:r>
              <a:rPr lang="vi-VN" dirty="0">
                <a:ea typeface="+mn-lt"/>
                <a:cs typeface="+mn-lt"/>
              </a:rPr>
              <a:t>:</a:t>
            </a:r>
            <a:endParaRPr lang="vi-VN" dirty="0"/>
          </a:p>
        </p:txBody>
      </p:sp>
      <p:sp>
        <p:nvSpPr>
          <p:cNvPr id="13" name="TextBox 12">
            <a:extLst>
              <a:ext uri="{FF2B5EF4-FFF2-40B4-BE49-F238E27FC236}">
                <a16:creationId xmlns="" xmlns:a16="http://schemas.microsoft.com/office/drawing/2014/main" id="{29A943F6-5B23-4CAB-933B-957E2C475165}"/>
              </a:ext>
            </a:extLst>
          </p:cNvPr>
          <p:cNvSpPr txBox="1"/>
          <p:nvPr/>
        </p:nvSpPr>
        <p:spPr>
          <a:xfrm>
            <a:off x="669471" y="4513490"/>
            <a:ext cx="4430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i="1" dirty="0" err="1">
                <a:ea typeface="+mn-lt"/>
                <a:cs typeface="+mn-lt"/>
              </a:rPr>
              <a:t>ssh</a:t>
            </a:r>
            <a:r>
              <a:rPr lang="vi-VN" b="1" i="1" dirty="0">
                <a:ea typeface="+mn-lt"/>
                <a:cs typeface="+mn-lt"/>
              </a:rPr>
              <a:t> </a:t>
            </a:r>
            <a:r>
              <a:rPr lang="vi-VN" b="1" i="1" dirty="0" err="1">
                <a:ea typeface="+mn-lt"/>
                <a:cs typeface="+mn-lt"/>
              </a:rPr>
              <a:t>tên_người_dùng@máy_chủ_SSH</a:t>
            </a:r>
            <a:endParaRPr lang="vi-VN" b="1" dirty="0" err="1">
              <a:cs typeface="Arial"/>
            </a:endParaRPr>
          </a:p>
        </p:txBody>
      </p:sp>
    </p:spTree>
    <p:extLst>
      <p:ext uri="{BB962C8B-B14F-4D97-AF65-F5344CB8AC3E}">
        <p14:creationId xmlns:p14="http://schemas.microsoft.com/office/powerpoint/2010/main" val="3199586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02546C2-8986-40F3-8ED1-1C0950636E85}"/>
              </a:ext>
            </a:extLst>
          </p:cNvPr>
          <p:cNvSpPr txBox="1"/>
          <p:nvPr/>
        </p:nvSpPr>
        <p:spPr>
          <a:xfrm>
            <a:off x="104775" y="281668"/>
            <a:ext cx="85602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a:t>
            </a:r>
            <a:r>
              <a:rPr lang="vi-VN" err="1">
                <a:ea typeface="+mn-lt"/>
                <a:cs typeface="+mn-lt"/>
              </a:rPr>
              <a:t>Còn</a:t>
            </a:r>
            <a:r>
              <a:rPr lang="vi-VN" dirty="0">
                <a:ea typeface="+mn-lt"/>
                <a:cs typeface="+mn-lt"/>
              </a:rPr>
              <a:t> trên </a:t>
            </a:r>
            <a:r>
              <a:rPr lang="vi-VN" err="1">
                <a:ea typeface="+mn-lt"/>
                <a:cs typeface="+mn-lt"/>
              </a:rPr>
              <a:t>máy</a:t>
            </a:r>
            <a:r>
              <a:rPr lang="vi-VN" dirty="0">
                <a:ea typeface="+mn-lt"/>
                <a:cs typeface="+mn-lt"/>
              </a:rPr>
              <a:t> </a:t>
            </a:r>
            <a:r>
              <a:rPr lang="vi-VN" err="1">
                <a:ea typeface="+mn-lt"/>
                <a:cs typeface="+mn-lt"/>
              </a:rPr>
              <a:t>chạy</a:t>
            </a:r>
            <a:r>
              <a:rPr lang="vi-VN" dirty="0">
                <a:ea typeface="+mn-lt"/>
                <a:cs typeface="+mn-lt"/>
              </a:rPr>
              <a:t> </a:t>
            </a:r>
            <a:r>
              <a:rPr lang="vi-VN" err="1">
                <a:ea typeface="+mn-lt"/>
                <a:cs typeface="+mn-lt"/>
              </a:rPr>
              <a:t>windows</a:t>
            </a:r>
            <a:r>
              <a:rPr lang="vi-VN" dirty="0">
                <a:ea typeface="+mn-lt"/>
                <a:cs typeface="+mn-lt"/>
              </a:rPr>
              <a:t>, </a:t>
            </a:r>
            <a:r>
              <a:rPr lang="vi-VN" err="1">
                <a:ea typeface="+mn-lt"/>
                <a:cs typeface="+mn-lt"/>
              </a:rPr>
              <a:t>người</a:t>
            </a:r>
            <a:r>
              <a:rPr lang="vi-VN" dirty="0">
                <a:ea typeface="+mn-lt"/>
                <a:cs typeface="+mn-lt"/>
              </a:rPr>
              <a:t> </a:t>
            </a:r>
            <a:r>
              <a:rPr lang="vi-VN" err="1">
                <a:ea typeface="+mn-lt"/>
                <a:cs typeface="+mn-lt"/>
              </a:rPr>
              <a:t>dùng</a:t>
            </a:r>
            <a:r>
              <a:rPr lang="vi-VN" dirty="0">
                <a:ea typeface="+mn-lt"/>
                <a:cs typeface="+mn-lt"/>
              </a:rPr>
              <a:t> cần cài </a:t>
            </a:r>
            <a:r>
              <a:rPr lang="vi-VN">
                <a:ea typeface="+mn-lt"/>
                <a:cs typeface="+mn-lt"/>
              </a:rPr>
              <a:t>đặt </a:t>
            </a:r>
            <a:r>
              <a:rPr lang="vi-VN" dirty="0" err="1">
                <a:ea typeface="+mn-lt"/>
                <a:cs typeface="+mn-lt"/>
              </a:rPr>
              <a:t>phần</a:t>
            </a:r>
            <a:r>
              <a:rPr lang="vi-VN" dirty="0">
                <a:ea typeface="+mn-lt"/>
                <a:cs typeface="+mn-lt"/>
              </a:rPr>
              <a:t> </a:t>
            </a:r>
            <a:r>
              <a:rPr lang="vi-VN" dirty="0" err="1">
                <a:ea typeface="+mn-lt"/>
                <a:cs typeface="+mn-lt"/>
              </a:rPr>
              <a:t>mềm</a:t>
            </a:r>
            <a:r>
              <a:rPr lang="vi-VN" dirty="0">
                <a:ea typeface="+mn-lt"/>
                <a:cs typeface="+mn-lt"/>
              </a:rPr>
              <a:t> </a:t>
            </a:r>
            <a:r>
              <a:rPr lang="vi-VN" dirty="0" err="1">
                <a:ea typeface="+mn-lt"/>
                <a:cs typeface="+mn-lt"/>
              </a:rPr>
              <a:t>PuTTY</a:t>
            </a:r>
            <a:endParaRPr lang="vi-VN" dirty="0" err="1">
              <a:cs typeface="Arial"/>
            </a:endParaRPr>
          </a:p>
        </p:txBody>
      </p:sp>
      <p:pic>
        <p:nvPicPr>
          <p:cNvPr id="5" name="Picture 5" descr="Ảnh có chứa ảnh chụp màn hình&#10;&#10;Mô tả được tạo với mức tin cậy rất cao">
            <a:extLst>
              <a:ext uri="{FF2B5EF4-FFF2-40B4-BE49-F238E27FC236}">
                <a16:creationId xmlns="" xmlns:a16="http://schemas.microsoft.com/office/drawing/2014/main" id="{205A1D52-E9BE-45DC-BC88-37E85B4E8FEE}"/>
              </a:ext>
            </a:extLst>
          </p:cNvPr>
          <p:cNvPicPr>
            <a:picLocks noChangeAspect="1"/>
          </p:cNvPicPr>
          <p:nvPr/>
        </p:nvPicPr>
        <p:blipFill>
          <a:blip r:embed="rId2"/>
          <a:stretch>
            <a:fillRect/>
          </a:stretch>
        </p:blipFill>
        <p:spPr>
          <a:xfrm>
            <a:off x="268060" y="1799696"/>
            <a:ext cx="3416753" cy="2938838"/>
          </a:xfrm>
          <a:prstGeom prst="rect">
            <a:avLst/>
          </a:prstGeom>
        </p:spPr>
      </p:pic>
      <p:sp>
        <p:nvSpPr>
          <p:cNvPr id="7" name="TextBox 6">
            <a:extLst>
              <a:ext uri="{FF2B5EF4-FFF2-40B4-BE49-F238E27FC236}">
                <a16:creationId xmlns="" xmlns:a16="http://schemas.microsoft.com/office/drawing/2014/main" id="{230B8ACE-5AA0-4EF6-9452-E195D3842BE3}"/>
              </a:ext>
            </a:extLst>
          </p:cNvPr>
          <p:cNvSpPr txBox="1"/>
          <p:nvPr/>
        </p:nvSpPr>
        <p:spPr>
          <a:xfrm>
            <a:off x="152400" y="723900"/>
            <a:ext cx="80635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-Sau </a:t>
            </a:r>
            <a:r>
              <a:rPr lang="en-US" dirty="0" err="1">
                <a:ea typeface="Batang"/>
              </a:rPr>
              <a:t>đó</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điền</a:t>
            </a:r>
            <a:r>
              <a:rPr lang="en-US" dirty="0">
                <a:ea typeface="Batang"/>
              </a:rPr>
              <a:t> </a:t>
            </a:r>
            <a:r>
              <a:rPr lang="en-US" dirty="0" err="1">
                <a:ea typeface="Batang"/>
              </a:rPr>
              <a:t>địa</a:t>
            </a:r>
            <a:r>
              <a:rPr lang="en-US" dirty="0">
                <a:ea typeface="Batang"/>
              </a:rPr>
              <a:t> </a:t>
            </a:r>
            <a:r>
              <a:rPr lang="en-US" dirty="0" err="1">
                <a:ea typeface="Batang"/>
              </a:rPr>
              <a:t>chỉ</a:t>
            </a:r>
            <a:r>
              <a:rPr lang="en-US" dirty="0">
                <a:ea typeface="Batang"/>
              </a:rPr>
              <a:t> IP </a:t>
            </a:r>
            <a:r>
              <a:rPr lang="en-US" dirty="0" err="1">
                <a:ea typeface="Batang"/>
              </a:rPr>
              <a:t>của</a:t>
            </a:r>
            <a:r>
              <a:rPr lang="en-US" dirty="0">
                <a:ea typeface="Batang"/>
              </a:rPr>
              <a:t> </a:t>
            </a:r>
            <a:r>
              <a:rPr lang="en-US" dirty="0" err="1">
                <a:ea typeface="Batang"/>
              </a:rPr>
              <a:t>máy</a:t>
            </a:r>
            <a:r>
              <a:rPr lang="en-US" dirty="0">
                <a:ea typeface="Batang"/>
              </a:rPr>
              <a:t> </a:t>
            </a:r>
            <a:r>
              <a:rPr lang="en-US" dirty="0" err="1">
                <a:ea typeface="Batang"/>
              </a:rPr>
              <a:t>chủ</a:t>
            </a:r>
            <a:r>
              <a:rPr lang="en-US" dirty="0">
                <a:ea typeface="Batang"/>
              </a:rPr>
              <a:t> Ubuntu, </a:t>
            </a:r>
            <a:r>
              <a:rPr lang="en-US" dirty="0" err="1">
                <a:ea typeface="Batang"/>
              </a:rPr>
              <a:t>cổng</a:t>
            </a:r>
            <a:r>
              <a:rPr lang="en-US" dirty="0">
                <a:ea typeface="Batang"/>
              </a:rPr>
              <a:t> </a:t>
            </a:r>
            <a:r>
              <a:rPr lang="en-US" dirty="0" err="1">
                <a:ea typeface="Batang"/>
              </a:rPr>
              <a:t>mặc</a:t>
            </a:r>
            <a:r>
              <a:rPr lang="en-US" dirty="0">
                <a:ea typeface="Batang"/>
              </a:rPr>
              <a:t> </a:t>
            </a:r>
            <a:r>
              <a:rPr lang="en-US" dirty="0" err="1">
                <a:ea typeface="Batang"/>
              </a:rPr>
              <a:t>định</a:t>
            </a:r>
            <a:r>
              <a:rPr lang="en-US" dirty="0">
                <a:ea typeface="Batang"/>
              </a:rPr>
              <a:t> </a:t>
            </a:r>
            <a:r>
              <a:rPr lang="en-US" dirty="0" err="1">
                <a:ea typeface="Batang"/>
              </a:rPr>
              <a:t>sẽ</a:t>
            </a:r>
            <a:endParaRPr lang="vi-VN" dirty="0" err="1">
              <a:ea typeface="Arial Unicode MS"/>
              <a:cs typeface="Arial"/>
            </a:endParaRPr>
          </a:p>
          <a:p>
            <a:r>
              <a:rPr lang="en-US" dirty="0" err="1">
                <a:ea typeface="Batang"/>
              </a:rPr>
              <a:t>là</a:t>
            </a:r>
            <a:r>
              <a:rPr lang="en-US" dirty="0">
                <a:ea typeface="Batang"/>
              </a:rPr>
              <a:t> 22 </a:t>
            </a:r>
            <a:r>
              <a:rPr lang="en-US" dirty="0" err="1">
                <a:ea typeface="Batang"/>
              </a:rPr>
              <a:t>và</a:t>
            </a:r>
            <a:r>
              <a:rPr lang="en-US" dirty="0">
                <a:ea typeface="Batang"/>
              </a:rPr>
              <a:t> </a:t>
            </a:r>
            <a:r>
              <a:rPr lang="en-US" dirty="0" err="1">
                <a:ea typeface="Batang"/>
              </a:rPr>
              <a:t>ấn</a:t>
            </a:r>
            <a:r>
              <a:rPr lang="en-US" dirty="0">
                <a:ea typeface="Batang"/>
              </a:rPr>
              <a:t> Open. </a:t>
            </a:r>
            <a:r>
              <a:rPr lang="en-US" dirty="0" err="1">
                <a:ea typeface="Batang"/>
              </a:rPr>
              <a:t>Màn</a:t>
            </a:r>
            <a:r>
              <a:rPr lang="en-US" dirty="0">
                <a:ea typeface="Batang"/>
              </a:rPr>
              <a:t> </a:t>
            </a:r>
            <a:r>
              <a:rPr lang="en-US" dirty="0" err="1">
                <a:ea typeface="Batang"/>
              </a:rPr>
              <a:t>hình</a:t>
            </a:r>
            <a:r>
              <a:rPr lang="en-US" dirty="0">
                <a:ea typeface="Batang"/>
              </a:rPr>
              <a:t> </a:t>
            </a:r>
            <a:r>
              <a:rPr lang="en-US" dirty="0" err="1">
                <a:ea typeface="Batang"/>
              </a:rPr>
              <a:t>đăng</a:t>
            </a:r>
            <a:r>
              <a:rPr lang="en-US" dirty="0">
                <a:ea typeface="Batang"/>
              </a:rPr>
              <a:t> </a:t>
            </a:r>
            <a:r>
              <a:rPr lang="en-US" dirty="0" err="1">
                <a:ea typeface="Batang"/>
              </a:rPr>
              <a:t>nhập</a:t>
            </a:r>
            <a:r>
              <a:rPr lang="en-US" dirty="0">
                <a:ea typeface="Batang"/>
              </a:rPr>
              <a:t> </a:t>
            </a:r>
            <a:r>
              <a:rPr lang="en-US" dirty="0" err="1">
                <a:ea typeface="Batang"/>
              </a:rPr>
              <a:t>hiện</a:t>
            </a:r>
            <a:r>
              <a:rPr lang="en-US" dirty="0">
                <a:ea typeface="Batang"/>
              </a:rPr>
              <a:t> </a:t>
            </a:r>
            <a:r>
              <a:rPr lang="en-US" dirty="0" err="1">
                <a:ea typeface="Batang"/>
              </a:rPr>
              <a:t>lên</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nhập</a:t>
            </a:r>
            <a:r>
              <a:rPr lang="en-US" dirty="0">
                <a:ea typeface="Batang"/>
              </a:rPr>
              <a:t> </a:t>
            </a:r>
            <a:r>
              <a:rPr lang="en-US" dirty="0" err="1">
                <a:ea typeface="Batang"/>
              </a:rPr>
              <a:t>tên</a:t>
            </a:r>
            <a:endParaRPr lang="vi-VN" dirty="0">
              <a:cs typeface="Arial"/>
            </a:endParaRPr>
          </a:p>
          <a:p>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và</a:t>
            </a:r>
            <a:r>
              <a:rPr lang="en-US" dirty="0">
                <a:ea typeface="Batang"/>
              </a:rPr>
              <a:t> </a:t>
            </a:r>
            <a:r>
              <a:rPr lang="en-US" dirty="0" err="1">
                <a:ea typeface="Batang"/>
              </a:rPr>
              <a:t>mật</a:t>
            </a:r>
            <a:r>
              <a:rPr lang="en-US" dirty="0">
                <a:ea typeface="Batang"/>
              </a:rPr>
              <a:t> </a:t>
            </a:r>
            <a:r>
              <a:rPr lang="en-US" dirty="0" err="1">
                <a:ea typeface="Batang"/>
              </a:rPr>
              <a:t>khẩu</a:t>
            </a:r>
            <a:r>
              <a:rPr lang="en-US" dirty="0">
                <a:ea typeface="Batang"/>
              </a:rPr>
              <a:t> </a:t>
            </a:r>
            <a:r>
              <a:rPr lang="en-US" dirty="0" err="1">
                <a:ea typeface="Batang"/>
              </a:rPr>
              <a:t>của</a:t>
            </a:r>
            <a:r>
              <a:rPr lang="en-US" dirty="0">
                <a:ea typeface="Batang"/>
              </a:rPr>
              <a:t> </a:t>
            </a:r>
            <a:r>
              <a:rPr lang="en-US" dirty="0" err="1">
                <a:ea typeface="Batang"/>
              </a:rPr>
              <a:t>tài</a:t>
            </a:r>
            <a:r>
              <a:rPr lang="en-US" dirty="0">
                <a:ea typeface="Batang"/>
              </a:rPr>
              <a:t> </a:t>
            </a:r>
            <a:r>
              <a:rPr lang="en-US" dirty="0" err="1">
                <a:ea typeface="Batang"/>
              </a:rPr>
              <a:t>khoản</a:t>
            </a:r>
            <a:r>
              <a:rPr lang="en-US" dirty="0">
                <a:ea typeface="Batang"/>
              </a:rPr>
              <a:t> </a:t>
            </a:r>
            <a:r>
              <a:rPr lang="en-US" dirty="0" err="1">
                <a:ea typeface="Batang"/>
              </a:rPr>
              <a:t>trên</a:t>
            </a:r>
            <a:r>
              <a:rPr lang="en-US" dirty="0">
                <a:ea typeface="Batang"/>
              </a:rPr>
              <a:t> </a:t>
            </a:r>
            <a:r>
              <a:rPr lang="en-US" dirty="0" err="1">
                <a:ea typeface="Batang"/>
              </a:rPr>
              <a:t>máy</a:t>
            </a:r>
            <a:r>
              <a:rPr lang="en-US" dirty="0">
                <a:ea typeface="Batang"/>
              </a:rPr>
              <a:t> </a:t>
            </a:r>
            <a:r>
              <a:rPr lang="en-US" dirty="0" err="1">
                <a:ea typeface="Batang"/>
              </a:rPr>
              <a:t>chủ</a:t>
            </a:r>
            <a:r>
              <a:rPr lang="en-US" dirty="0">
                <a:ea typeface="Batang"/>
              </a:rPr>
              <a:t> Ubuntu </a:t>
            </a:r>
            <a:r>
              <a:rPr lang="en-US" dirty="0" err="1">
                <a:ea typeface="Batang"/>
              </a:rPr>
              <a:t>để</a:t>
            </a:r>
            <a:r>
              <a:rPr lang="en-US" dirty="0">
                <a:ea typeface="Batang"/>
              </a:rPr>
              <a:t> </a:t>
            </a:r>
            <a:r>
              <a:rPr lang="en-US" dirty="0" err="1">
                <a:ea typeface="Batang"/>
              </a:rPr>
              <a:t>kết</a:t>
            </a:r>
            <a:r>
              <a:rPr lang="en-US" dirty="0">
                <a:ea typeface="Batang"/>
              </a:rPr>
              <a:t> </a:t>
            </a:r>
            <a:r>
              <a:rPr lang="en-US" dirty="0" err="1">
                <a:ea typeface="Batang"/>
              </a:rPr>
              <a:t>nối</a:t>
            </a:r>
            <a:endParaRPr lang="en-US" dirty="0"/>
          </a:p>
        </p:txBody>
      </p:sp>
      <p:pic>
        <p:nvPicPr>
          <p:cNvPr id="8" name="Picture 8" descr="Ảnh có chứa ảnh chụp màn hình, màn hình&#10;&#10;Mô tả được tạo với mức tin cậy rất cao">
            <a:extLst>
              <a:ext uri="{FF2B5EF4-FFF2-40B4-BE49-F238E27FC236}">
                <a16:creationId xmlns="" xmlns:a16="http://schemas.microsoft.com/office/drawing/2014/main" id="{D9AA3A6E-936B-4460-9CDD-DEFA141CE80D}"/>
              </a:ext>
            </a:extLst>
          </p:cNvPr>
          <p:cNvPicPr>
            <a:picLocks noChangeAspect="1"/>
          </p:cNvPicPr>
          <p:nvPr/>
        </p:nvPicPr>
        <p:blipFill>
          <a:blip r:embed="rId3"/>
          <a:stretch>
            <a:fillRect/>
          </a:stretch>
        </p:blipFill>
        <p:spPr>
          <a:xfrm>
            <a:off x="4901293" y="1860878"/>
            <a:ext cx="3961040" cy="2945743"/>
          </a:xfrm>
          <a:prstGeom prst="rect">
            <a:avLst/>
          </a:prstGeom>
        </p:spPr>
      </p:pic>
      <p:pic>
        <p:nvPicPr>
          <p:cNvPr id="10" name="Graphic 10" descr="Mũi tên đường: Thẳng">
            <a:extLst>
              <a:ext uri="{FF2B5EF4-FFF2-40B4-BE49-F238E27FC236}">
                <a16:creationId xmlns="" xmlns:a16="http://schemas.microsoft.com/office/drawing/2014/main" id="{87F5764F-CCA2-488A-B2B8-D269F24D574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3835854" y="2509157"/>
            <a:ext cx="914400" cy="914400"/>
          </a:xfrm>
          <a:prstGeom prst="rect">
            <a:avLst/>
          </a:prstGeom>
        </p:spPr>
      </p:pic>
    </p:spTree>
    <p:extLst>
      <p:ext uri="{BB962C8B-B14F-4D97-AF65-F5344CB8AC3E}">
        <p14:creationId xmlns:p14="http://schemas.microsoft.com/office/powerpoint/2010/main" val="86669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FD83158-2ECB-45F0-B568-E5D94EBF522A}"/>
              </a:ext>
            </a:extLst>
          </p:cNvPr>
          <p:cNvSpPr txBox="1"/>
          <p:nvPr/>
        </p:nvSpPr>
        <p:spPr>
          <a:xfrm>
            <a:off x="125186" y="707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dirty="0">
                <a:ea typeface="+mn-lt"/>
                <a:cs typeface="+mn-lt"/>
              </a:rPr>
              <a:t>2. </a:t>
            </a:r>
            <a:r>
              <a:rPr lang="vi-VN" b="1" dirty="0" err="1">
                <a:ea typeface="+mn-lt"/>
                <a:cs typeface="+mn-lt"/>
              </a:rPr>
              <a:t>Quản</a:t>
            </a:r>
            <a:r>
              <a:rPr lang="vi-VN" b="1" dirty="0">
                <a:ea typeface="+mn-lt"/>
                <a:cs typeface="+mn-lt"/>
              </a:rPr>
              <a:t> </a:t>
            </a:r>
            <a:r>
              <a:rPr lang="vi-VN" b="1" dirty="0" err="1">
                <a:ea typeface="+mn-lt"/>
                <a:cs typeface="+mn-lt"/>
              </a:rPr>
              <a:t>trị</a:t>
            </a:r>
            <a:endParaRPr lang="vi-VN" dirty="0" err="1"/>
          </a:p>
        </p:txBody>
      </p:sp>
      <p:sp>
        <p:nvSpPr>
          <p:cNvPr id="5" name="TextBox 4">
            <a:extLst>
              <a:ext uri="{FF2B5EF4-FFF2-40B4-BE49-F238E27FC236}">
                <a16:creationId xmlns="" xmlns:a16="http://schemas.microsoft.com/office/drawing/2014/main" id="{B3F1CC1F-4EF4-4612-A629-DC24A90ED240}"/>
              </a:ext>
            </a:extLst>
          </p:cNvPr>
          <p:cNvSpPr txBox="1"/>
          <p:nvPr/>
        </p:nvSpPr>
        <p:spPr>
          <a:xfrm>
            <a:off x="125186" y="4993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Batang"/>
              </a:rPr>
              <a:t>a) Windows Server 2008</a:t>
            </a:r>
          </a:p>
        </p:txBody>
      </p:sp>
      <p:sp>
        <p:nvSpPr>
          <p:cNvPr id="6" name="TextBox 5">
            <a:extLst>
              <a:ext uri="{FF2B5EF4-FFF2-40B4-BE49-F238E27FC236}">
                <a16:creationId xmlns="" xmlns:a16="http://schemas.microsoft.com/office/drawing/2014/main" id="{E596D2FF-88E4-4424-A304-2266B598A36C}"/>
              </a:ext>
            </a:extLst>
          </p:cNvPr>
          <p:cNvSpPr txBox="1"/>
          <p:nvPr/>
        </p:nvSpPr>
        <p:spPr>
          <a:xfrm>
            <a:off x="104776" y="2982686"/>
            <a:ext cx="3838576" cy="18223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+Extensible authentication protocol</a:t>
            </a:r>
            <a:endParaRPr lang="vi-VN" dirty="0">
              <a:ea typeface="Arial Unicode MS"/>
            </a:endParaRPr>
          </a:p>
          <a:p>
            <a:r>
              <a:rPr lang="en-US" dirty="0">
                <a:ea typeface="Batang"/>
              </a:rPr>
              <a:t>(EAP)</a:t>
            </a:r>
            <a:endParaRPr lang="vi-VN" dirty="0">
              <a:cs typeface="Arial"/>
            </a:endParaRPr>
          </a:p>
          <a:p>
            <a:r>
              <a:rPr lang="en-US" dirty="0">
                <a:ea typeface="Batang"/>
              </a:rPr>
              <a:t>+Microsoft </a:t>
            </a:r>
            <a:r>
              <a:rPr lang="en-US" dirty="0" err="1">
                <a:ea typeface="Batang"/>
              </a:rPr>
              <a:t>encryted</a:t>
            </a:r>
            <a:r>
              <a:rPr lang="en-US" dirty="0">
                <a:ea typeface="Batang"/>
              </a:rPr>
              <a:t> authentication version 2 ( MS-CHAP v2)</a:t>
            </a:r>
            <a:endParaRPr lang="en-US"/>
          </a:p>
          <a:p>
            <a:r>
              <a:rPr lang="en-US" dirty="0">
                <a:ea typeface="Batang"/>
              </a:rPr>
              <a:t>+</a:t>
            </a:r>
            <a:r>
              <a:rPr lang="en-US" dirty="0" err="1">
                <a:ea typeface="Batang"/>
              </a:rPr>
              <a:t>Encryted</a:t>
            </a:r>
            <a:r>
              <a:rPr lang="en-US" dirty="0">
                <a:ea typeface="Batang"/>
              </a:rPr>
              <a:t> authentication (CHAP) </a:t>
            </a:r>
            <a:endParaRPr lang="en-US" dirty="0">
              <a:ea typeface="Batang"/>
              <a:cs typeface="Arial"/>
            </a:endParaRPr>
          </a:p>
          <a:p>
            <a:r>
              <a:rPr lang="en-US" dirty="0">
                <a:ea typeface="Batang"/>
              </a:rPr>
              <a:t>+Unencrypted password (PAP)</a:t>
            </a:r>
            <a:endParaRPr lang="en-US" sz="1400" dirty="0">
              <a:ea typeface="Batang"/>
              <a:cs typeface="Arial"/>
            </a:endParaRPr>
          </a:p>
        </p:txBody>
      </p:sp>
      <p:sp>
        <p:nvSpPr>
          <p:cNvPr id="7" name="TextBox 6">
            <a:extLst>
              <a:ext uri="{FF2B5EF4-FFF2-40B4-BE49-F238E27FC236}">
                <a16:creationId xmlns="" xmlns:a16="http://schemas.microsoft.com/office/drawing/2014/main" id="{CA2B03F4-E624-4312-AD33-F84C7355C0D4}"/>
              </a:ext>
            </a:extLst>
          </p:cNvPr>
          <p:cNvSpPr txBox="1"/>
          <p:nvPr/>
        </p:nvSpPr>
        <p:spPr>
          <a:xfrm>
            <a:off x="166007" y="873579"/>
            <a:ext cx="8458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cs typeface="Arial"/>
              </a:rPr>
              <a:t>-</a:t>
            </a:r>
            <a:r>
              <a:rPr lang="vi-VN" dirty="0" err="1">
                <a:cs typeface="Arial"/>
              </a:rPr>
              <a:t>Người</a:t>
            </a:r>
            <a:r>
              <a:rPr lang="vi-VN" dirty="0">
                <a:cs typeface="Arial"/>
              </a:rPr>
              <a:t> </a:t>
            </a:r>
            <a:r>
              <a:rPr lang="vi-VN" dirty="0" err="1">
                <a:cs typeface="Arial"/>
              </a:rPr>
              <a:t>quản</a:t>
            </a:r>
            <a:r>
              <a:rPr lang="vi-VN" dirty="0">
                <a:cs typeface="Arial"/>
              </a:rPr>
              <a:t> </a:t>
            </a:r>
            <a:r>
              <a:rPr lang="vi-VN" dirty="0" err="1">
                <a:cs typeface="Arial"/>
              </a:rPr>
              <a:t>trị</a:t>
            </a:r>
            <a:r>
              <a:rPr lang="vi-VN" dirty="0">
                <a:cs typeface="Arial"/>
              </a:rPr>
              <a:t> </a:t>
            </a:r>
            <a:r>
              <a:rPr lang="vi-VN" dirty="0" err="1">
                <a:cs typeface="Arial"/>
              </a:rPr>
              <a:t>có</a:t>
            </a:r>
            <a:r>
              <a:rPr lang="vi-VN" dirty="0">
                <a:cs typeface="Arial"/>
              </a:rPr>
              <a:t> </a:t>
            </a:r>
            <a:r>
              <a:rPr lang="vi-VN" dirty="0" err="1">
                <a:cs typeface="Arial"/>
              </a:rPr>
              <a:t>thể</a:t>
            </a:r>
            <a:r>
              <a:rPr lang="vi-VN" dirty="0">
                <a:cs typeface="Arial"/>
              </a:rPr>
              <a:t> </a:t>
            </a:r>
            <a:r>
              <a:rPr lang="vi-VN" dirty="0" err="1">
                <a:cs typeface="Arial"/>
              </a:rPr>
              <a:t>cấu</a:t>
            </a:r>
            <a:r>
              <a:rPr lang="vi-VN" dirty="0">
                <a:cs typeface="Arial"/>
              </a:rPr>
              <a:t> </a:t>
            </a:r>
            <a:r>
              <a:rPr lang="vi-VN" dirty="0" err="1">
                <a:cs typeface="Arial"/>
              </a:rPr>
              <a:t>hình</a:t>
            </a:r>
            <a:r>
              <a:rPr lang="vi-VN" dirty="0">
                <a:cs typeface="Arial"/>
              </a:rPr>
              <a:t> cho </a:t>
            </a:r>
            <a:r>
              <a:rPr lang="vi-VN" dirty="0" err="1">
                <a:cs typeface="Arial"/>
              </a:rPr>
              <a:t>dịch</a:t>
            </a:r>
            <a:r>
              <a:rPr lang="vi-VN" dirty="0">
                <a:cs typeface="Arial"/>
              </a:rPr>
              <a:t> </a:t>
            </a:r>
            <a:r>
              <a:rPr lang="vi-VN" dirty="0" err="1">
                <a:cs typeface="Arial"/>
              </a:rPr>
              <a:t>vụ</a:t>
            </a:r>
            <a:r>
              <a:rPr lang="vi-VN" dirty="0">
                <a:cs typeface="Arial"/>
              </a:rPr>
              <a:t> trong </a:t>
            </a:r>
            <a:r>
              <a:rPr lang="vi-VN" dirty="0" err="1">
                <a:cs typeface="Arial"/>
              </a:rPr>
              <a:t>phần</a:t>
            </a:r>
            <a:r>
              <a:rPr lang="vi-VN" dirty="0">
                <a:cs typeface="Arial"/>
              </a:rPr>
              <a:t> "</a:t>
            </a:r>
            <a:r>
              <a:rPr lang="vi-VN" dirty="0" err="1">
                <a:cs typeface="Arial"/>
              </a:rPr>
              <a:t>Properties</a:t>
            </a:r>
            <a:r>
              <a:rPr lang="vi-VN" dirty="0">
                <a:cs typeface="Arial"/>
              </a:rPr>
              <a:t>" </a:t>
            </a:r>
            <a:r>
              <a:rPr lang="vi-VN" dirty="0" err="1">
                <a:cs typeface="Arial"/>
              </a:rPr>
              <a:t>của</a:t>
            </a:r>
            <a:r>
              <a:rPr lang="vi-VN" dirty="0">
                <a:cs typeface="Arial"/>
              </a:rPr>
              <a:t> "</a:t>
            </a:r>
            <a:r>
              <a:rPr lang="vi-VN" dirty="0" err="1">
                <a:ea typeface="+mn-lt"/>
                <a:cs typeface="+mn-lt"/>
              </a:rPr>
              <a:t>Routing</a:t>
            </a:r>
            <a:r>
              <a:rPr lang="vi-VN" dirty="0">
                <a:ea typeface="+mn-lt"/>
                <a:cs typeface="+mn-lt"/>
              </a:rPr>
              <a:t> </a:t>
            </a:r>
            <a:r>
              <a:rPr lang="vi-VN" dirty="0" err="1">
                <a:ea typeface="+mn-lt"/>
                <a:cs typeface="+mn-lt"/>
              </a:rPr>
              <a:t>and</a:t>
            </a:r>
            <a:r>
              <a:rPr lang="vi-VN" dirty="0">
                <a:ea typeface="+mn-lt"/>
                <a:cs typeface="+mn-lt"/>
              </a:rPr>
              <a:t> </a:t>
            </a:r>
            <a:r>
              <a:rPr lang="vi-VN" dirty="0" err="1">
                <a:ea typeface="+mn-lt"/>
                <a:cs typeface="+mn-lt"/>
              </a:rPr>
              <a:t>Remote</a:t>
            </a:r>
            <a:r>
              <a:rPr lang="vi-VN" dirty="0">
                <a:ea typeface="+mn-lt"/>
                <a:cs typeface="+mn-lt"/>
              </a:rPr>
              <a:t> </a:t>
            </a:r>
            <a:r>
              <a:rPr lang="vi-VN" dirty="0" err="1">
                <a:ea typeface="+mn-lt"/>
                <a:cs typeface="+mn-lt"/>
              </a:rPr>
              <a:t>Acces</a:t>
            </a:r>
            <a:r>
              <a:rPr lang="vi-VN" dirty="0">
                <a:ea typeface="+mn-lt"/>
                <a:cs typeface="+mn-lt"/>
              </a:rPr>
              <a:t>”</a:t>
            </a:r>
            <a:endParaRPr lang="vi-VN" dirty="0">
              <a:cs typeface="Arial"/>
            </a:endParaRPr>
          </a:p>
        </p:txBody>
      </p:sp>
      <p:sp>
        <p:nvSpPr>
          <p:cNvPr id="8" name="TextBox 7">
            <a:extLst>
              <a:ext uri="{FF2B5EF4-FFF2-40B4-BE49-F238E27FC236}">
                <a16:creationId xmlns="" xmlns:a16="http://schemas.microsoft.com/office/drawing/2014/main" id="{FC109AC9-D6C6-4F67-86D3-898DAC609085}"/>
              </a:ext>
            </a:extLst>
          </p:cNvPr>
          <p:cNvSpPr txBox="1"/>
          <p:nvPr/>
        </p:nvSpPr>
        <p:spPr>
          <a:xfrm>
            <a:off x="125186" y="1465490"/>
            <a:ext cx="47570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-Trong </a:t>
            </a:r>
            <a:r>
              <a:rPr lang="en-US" dirty="0" err="1"/>
              <a:t>phần</a:t>
            </a:r>
            <a:r>
              <a:rPr lang="en-US" dirty="0"/>
              <a:t> "Security": </a:t>
            </a:r>
            <a:r>
              <a:rPr lang="en-US" dirty="0" err="1"/>
              <a:t>người</a:t>
            </a:r>
            <a:r>
              <a:rPr lang="en-US" dirty="0"/>
              <a:t> </a:t>
            </a:r>
            <a:r>
              <a:rPr lang="en-US" dirty="0" err="1"/>
              <a:t>quản</a:t>
            </a:r>
            <a:r>
              <a:rPr lang="en-US" dirty="0"/>
              <a:t> </a:t>
            </a:r>
            <a:r>
              <a:rPr lang="en-US" dirty="0" err="1"/>
              <a:t>trị</a:t>
            </a:r>
            <a:r>
              <a:rPr lang="en-US" dirty="0"/>
              <a:t> </a:t>
            </a:r>
            <a:r>
              <a:rPr lang="en-US" dirty="0" err="1"/>
              <a:t>có</a:t>
            </a:r>
            <a:r>
              <a:rPr lang="en-US" dirty="0"/>
              <a:t> </a:t>
            </a:r>
            <a:endParaRPr lang="vi-VN" dirty="0"/>
          </a:p>
          <a:p>
            <a:r>
              <a:rPr lang="en-US" dirty="0" err="1"/>
              <a:t>thể</a:t>
            </a:r>
            <a:r>
              <a:rPr lang="en-US" dirty="0"/>
              <a:t> </a:t>
            </a:r>
            <a:r>
              <a:rPr lang="en-US" dirty="0" err="1"/>
              <a:t>chọn</a:t>
            </a:r>
            <a:r>
              <a:rPr lang="en-US" dirty="0"/>
              <a:t> </a:t>
            </a:r>
            <a:r>
              <a:rPr lang="en-US" dirty="0" err="1"/>
              <a:t>phương</a:t>
            </a:r>
            <a:r>
              <a:rPr lang="en-US" dirty="0"/>
              <a:t> </a:t>
            </a:r>
            <a:r>
              <a:rPr lang="en-US" dirty="0" err="1"/>
              <a:t>thức</a:t>
            </a:r>
            <a:r>
              <a:rPr lang="en-US" dirty="0"/>
              <a:t> </a:t>
            </a:r>
            <a:r>
              <a:rPr lang="en-US" dirty="0" err="1"/>
              <a:t>xác</a:t>
            </a:r>
            <a:r>
              <a:rPr lang="en-US" dirty="0"/>
              <a:t> </a:t>
            </a:r>
            <a:r>
              <a:rPr lang="en-US" dirty="0" err="1"/>
              <a:t>thực</a:t>
            </a:r>
            <a:r>
              <a:rPr lang="en-US" dirty="0"/>
              <a:t> </a:t>
            </a:r>
            <a:r>
              <a:rPr lang="en-US" dirty="0" err="1"/>
              <a:t>cho</a:t>
            </a:r>
            <a:r>
              <a:rPr lang="en-US" dirty="0"/>
              <a:t> </a:t>
            </a:r>
            <a:r>
              <a:rPr lang="en-US" dirty="0" err="1"/>
              <a:t>kết</a:t>
            </a:r>
            <a:r>
              <a:rPr lang="en-US" dirty="0"/>
              <a:t> </a:t>
            </a:r>
            <a:endParaRPr lang="vi-VN" dirty="0"/>
          </a:p>
          <a:p>
            <a:r>
              <a:rPr lang="en-US" dirty="0" err="1"/>
              <a:t>nối</a:t>
            </a:r>
            <a:r>
              <a:rPr lang="en-US" dirty="0"/>
              <a:t> VPN. </a:t>
            </a:r>
            <a:endParaRPr lang="vi-VN"/>
          </a:p>
          <a:p>
            <a:endParaRPr lang="en-US" dirty="0">
              <a:cs typeface="Arial"/>
            </a:endParaRPr>
          </a:p>
        </p:txBody>
      </p:sp>
      <p:pic>
        <p:nvPicPr>
          <p:cNvPr id="9" name="Picture 9" descr="Ảnh có chứa ảnh chụp màn hình&#10;&#10;Mô tả được tạo với mức tin cậy rất cao">
            <a:extLst>
              <a:ext uri="{FF2B5EF4-FFF2-40B4-BE49-F238E27FC236}">
                <a16:creationId xmlns="" xmlns:a16="http://schemas.microsoft.com/office/drawing/2014/main" id="{9516C080-7D8A-4059-ACE8-14A43078DA58}"/>
              </a:ext>
            </a:extLst>
          </p:cNvPr>
          <p:cNvPicPr>
            <a:picLocks noChangeAspect="1"/>
          </p:cNvPicPr>
          <p:nvPr/>
        </p:nvPicPr>
        <p:blipFill>
          <a:blip r:embed="rId2"/>
          <a:stretch>
            <a:fillRect/>
          </a:stretch>
        </p:blipFill>
        <p:spPr>
          <a:xfrm>
            <a:off x="5384347" y="1548492"/>
            <a:ext cx="2913289" cy="3332390"/>
          </a:xfrm>
          <a:prstGeom prst="rect">
            <a:avLst/>
          </a:prstGeom>
        </p:spPr>
      </p:pic>
      <p:sp>
        <p:nvSpPr>
          <p:cNvPr id="11" name="TextBox 10">
            <a:extLst>
              <a:ext uri="{FF2B5EF4-FFF2-40B4-BE49-F238E27FC236}">
                <a16:creationId xmlns="" xmlns:a16="http://schemas.microsoft.com/office/drawing/2014/main" id="{12B220ED-F818-4480-AE46-C0D2411F378A}"/>
              </a:ext>
            </a:extLst>
          </p:cNvPr>
          <p:cNvSpPr txBox="1"/>
          <p:nvPr/>
        </p:nvSpPr>
        <p:spPr>
          <a:xfrm>
            <a:off x="125186" y="2343150"/>
            <a:ext cx="4757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-Windows Server 2008 cung cấp 4 phương </a:t>
            </a:r>
            <a:r>
              <a:rPr lang="vi-VN">
                <a:cs typeface="Segoe UI"/>
              </a:rPr>
              <a:t>​</a:t>
            </a:r>
          </a:p>
          <a:p>
            <a:r>
              <a:rPr lang="en-US">
                <a:cs typeface="Segoe UI"/>
              </a:rPr>
              <a:t>thức xác nhận:</a:t>
            </a:r>
          </a:p>
        </p:txBody>
      </p:sp>
    </p:spTree>
    <p:extLst>
      <p:ext uri="{BB962C8B-B14F-4D97-AF65-F5344CB8AC3E}">
        <p14:creationId xmlns:p14="http://schemas.microsoft.com/office/powerpoint/2010/main" val="942102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DNS/DHCP</a:t>
            </a:r>
            <a:endParaRPr lang="ko-KR" altLang="en-US" sz="2800" dirty="0"/>
          </a:p>
        </p:txBody>
      </p:sp>
      <p:sp>
        <p:nvSpPr>
          <p:cNvPr id="9" name="Text Placeholder 8"/>
          <p:cNvSpPr>
            <a:spLocks noGrp="1"/>
          </p:cNvSpPr>
          <p:nvPr>
            <p:ph type="body" sz="quarter" idx="11"/>
          </p:nvPr>
        </p:nvSpPr>
        <p:spPr>
          <a:xfrm>
            <a:off x="0" y="627534"/>
            <a:ext cx="9144000" cy="288032"/>
          </a:xfrm>
        </p:spPr>
        <p:txBody>
          <a:bodyPr/>
          <a:lstStyle/>
          <a:p>
            <a:pPr lvl="0"/>
            <a:r>
              <a:rPr lang="en-US" altLang="ko-KR" sz="2400" dirty="0" smtClean="0"/>
              <a:t>Giống nhau</a:t>
            </a:r>
            <a:endParaRPr lang="en-US" altLang="ko-KR" sz="24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95536" y="1076340"/>
            <a:ext cx="3816424" cy="2952328"/>
          </a:xfrm>
          <a:prstGeom prst="rect">
            <a:avLst/>
          </a:prstGeom>
        </p:spPr>
      </p:pic>
      <p:sp>
        <p:nvSpPr>
          <p:cNvPr id="6" name="Text Placeholder 8"/>
          <p:cNvSpPr txBox="1">
            <a:spLocks/>
          </p:cNvSpPr>
          <p:nvPr/>
        </p:nvSpPr>
        <p:spPr>
          <a:xfrm>
            <a:off x="4572000" y="1119922"/>
            <a:ext cx="4176464" cy="2664296"/>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ko-KR" sz="1800" b="1" dirty="0" smtClean="0"/>
              <a:t>DNS</a:t>
            </a:r>
            <a:r>
              <a:rPr lang="en-US" altLang="ko-KR" sz="1800" dirty="0" smtClean="0"/>
              <a:t>: chúng đều có mục đích là để phân giải địa chỉ IP từ tên miền và ngược lại, có hệ thống cơ sở dữ liệu phân tán và phân cấp hình cây</a:t>
            </a:r>
          </a:p>
          <a:p>
            <a:pPr algn="l"/>
            <a:r>
              <a:rPr lang="en-US" sz="1800" b="1" dirty="0"/>
              <a:t>DHCP</a:t>
            </a:r>
            <a:r>
              <a:rPr lang="en-US" sz="1800" dirty="0"/>
              <a:t> : Là một giao thức cho phép cấp phát địa chỉ IP một cách tự động, giảm thiểu việc can thiệp vào hệ thống mạng, và giúp tránh tình trạng trùng lặp IP </a:t>
            </a:r>
            <a:r>
              <a:rPr lang="en-US" sz="1800" dirty="0" smtClean="0"/>
              <a:t/>
            </a:r>
            <a:br>
              <a:rPr lang="en-US" sz="1800" dirty="0" smtClean="0"/>
            </a:br>
            <a:r>
              <a:rPr lang="en-US" sz="1800" dirty="0" smtClean="0"/>
              <a:t>trong </a:t>
            </a:r>
            <a:r>
              <a:rPr lang="en-US" sz="1800" dirty="0"/>
              <a:t>môi trường cài đặt.</a:t>
            </a:r>
            <a:endParaRPr lang="en-US" altLang="ko-KR" sz="1800" dirty="0"/>
          </a:p>
        </p:txBody>
      </p:sp>
    </p:spTree>
    <p:extLst>
      <p:ext uri="{BB962C8B-B14F-4D97-AF65-F5344CB8AC3E}">
        <p14:creationId xmlns:p14="http://schemas.microsoft.com/office/powerpoint/2010/main" val="3587307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5068251-49AE-4BA3-9F7A-AB30CB4E79A6}"/>
              </a:ext>
            </a:extLst>
          </p:cNvPr>
          <p:cNvSpPr txBox="1"/>
          <p:nvPr/>
        </p:nvSpPr>
        <p:spPr>
          <a:xfrm>
            <a:off x="125186" y="261257"/>
            <a:ext cx="8444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-IPv4: </a:t>
            </a:r>
            <a:r>
              <a:rPr lang="en-US" dirty="0" err="1">
                <a:ea typeface="Batang"/>
              </a:rPr>
              <a:t>cho</a:t>
            </a:r>
            <a:r>
              <a:rPr lang="en-US" dirty="0">
                <a:ea typeface="Batang"/>
              </a:rPr>
              <a:t> </a:t>
            </a:r>
            <a:r>
              <a:rPr lang="en-US" dirty="0" err="1">
                <a:ea typeface="Batang"/>
              </a:rPr>
              <a:t>phép</a:t>
            </a:r>
            <a:r>
              <a:rPr lang="en-US" dirty="0">
                <a:ea typeface="Batang"/>
              </a:rPr>
              <a:t> </a:t>
            </a:r>
            <a:r>
              <a:rPr lang="en-US" dirty="0" err="1">
                <a:ea typeface="Batang"/>
              </a:rPr>
              <a:t>người</a:t>
            </a:r>
            <a:r>
              <a:rPr lang="en-US" dirty="0">
                <a:ea typeface="Batang"/>
              </a:rPr>
              <a:t> </a:t>
            </a:r>
            <a:r>
              <a:rPr lang="en-US" dirty="0" err="1">
                <a:ea typeface="Batang"/>
              </a:rPr>
              <a:t>quản</a:t>
            </a:r>
            <a:r>
              <a:rPr lang="en-US" dirty="0">
                <a:ea typeface="Batang"/>
              </a:rPr>
              <a:t> </a:t>
            </a:r>
            <a:r>
              <a:rPr lang="en-US" dirty="0" err="1">
                <a:ea typeface="Batang"/>
              </a:rPr>
              <a:t>trị</a:t>
            </a:r>
            <a:r>
              <a:rPr lang="en-US" dirty="0">
                <a:ea typeface="Batang"/>
              </a:rPr>
              <a:t> </a:t>
            </a:r>
            <a:r>
              <a:rPr lang="en-US" dirty="0" err="1">
                <a:ea typeface="Batang"/>
              </a:rPr>
              <a:t>chỉ</a:t>
            </a:r>
            <a:r>
              <a:rPr lang="en-US" dirty="0">
                <a:ea typeface="Batang"/>
              </a:rPr>
              <a:t> </a:t>
            </a:r>
            <a:r>
              <a:rPr lang="en-US" dirty="0" err="1">
                <a:ea typeface="Batang"/>
              </a:rPr>
              <a:t>rõ</a:t>
            </a:r>
            <a:r>
              <a:rPr lang="en-US" dirty="0">
                <a:ea typeface="Batang"/>
              </a:rPr>
              <a:t> </a:t>
            </a:r>
            <a:r>
              <a:rPr lang="en-US" dirty="0" err="1">
                <a:ea typeface="Batang"/>
              </a:rPr>
              <a:t>dải</a:t>
            </a:r>
            <a:r>
              <a:rPr lang="en-US" dirty="0">
                <a:ea typeface="Batang"/>
              </a:rPr>
              <a:t> </a:t>
            </a:r>
            <a:r>
              <a:rPr lang="en-US" dirty="0" err="1">
                <a:ea typeface="Batang"/>
              </a:rPr>
              <a:t>địa</a:t>
            </a:r>
            <a:r>
              <a:rPr lang="en-US" dirty="0">
                <a:ea typeface="Batang"/>
              </a:rPr>
              <a:t> </a:t>
            </a:r>
            <a:r>
              <a:rPr lang="en-US" dirty="0" err="1">
                <a:ea typeface="Batang"/>
              </a:rPr>
              <a:t>chỉ</a:t>
            </a:r>
            <a:r>
              <a:rPr lang="en-US" dirty="0">
                <a:ea typeface="Batang"/>
              </a:rPr>
              <a:t> </a:t>
            </a:r>
            <a:r>
              <a:rPr lang="en-US" dirty="0" err="1">
                <a:ea typeface="Batang"/>
              </a:rPr>
              <a:t>mà</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có</a:t>
            </a:r>
            <a:r>
              <a:rPr lang="en-US" dirty="0">
                <a:ea typeface="Batang"/>
              </a:rPr>
              <a:t> </a:t>
            </a:r>
            <a:r>
              <a:rPr lang="en-US" dirty="0" err="1">
                <a:ea typeface="Batang"/>
              </a:rPr>
              <a:t>thể</a:t>
            </a:r>
            <a:r>
              <a:rPr lang="en-US" dirty="0">
                <a:ea typeface="Batang"/>
              </a:rPr>
              <a:t> </a:t>
            </a:r>
            <a:r>
              <a:rPr lang="en-US" dirty="0" err="1">
                <a:ea typeface="Batang"/>
              </a:rPr>
              <a:t>được</a:t>
            </a:r>
            <a:r>
              <a:rPr lang="en-US" dirty="0">
                <a:ea typeface="Batang"/>
              </a:rPr>
              <a:t> </a:t>
            </a:r>
            <a:r>
              <a:rPr lang="en-US" dirty="0" err="1">
                <a:ea typeface="Batang"/>
              </a:rPr>
              <a:t>gán</a:t>
            </a:r>
            <a:r>
              <a:rPr lang="en-US" dirty="0">
                <a:ea typeface="Batang"/>
              </a:rPr>
              <a:t> </a:t>
            </a:r>
            <a:r>
              <a:rPr lang="en-US" dirty="0" err="1">
                <a:ea typeface="Batang"/>
              </a:rPr>
              <a:t>khi</a:t>
            </a:r>
            <a:r>
              <a:rPr lang="en-US" dirty="0">
                <a:ea typeface="Batang"/>
              </a:rPr>
              <a:t> </a:t>
            </a:r>
            <a:r>
              <a:rPr lang="en-US" dirty="0" err="1">
                <a:ea typeface="Batang"/>
              </a:rPr>
              <a:t>truy</a:t>
            </a:r>
            <a:r>
              <a:rPr lang="en-US" dirty="0">
                <a:ea typeface="Batang"/>
              </a:rPr>
              <a:t> </a:t>
            </a:r>
            <a:r>
              <a:rPr lang="en-US" dirty="0" err="1">
                <a:ea typeface="Batang"/>
              </a:rPr>
              <a:t>cập</a:t>
            </a:r>
            <a:r>
              <a:rPr lang="en-US" dirty="0">
                <a:ea typeface="Batang"/>
              </a:rPr>
              <a:t>.</a:t>
            </a:r>
          </a:p>
        </p:txBody>
      </p:sp>
      <p:sp>
        <p:nvSpPr>
          <p:cNvPr id="5" name="TextBox 4">
            <a:extLst>
              <a:ext uri="{FF2B5EF4-FFF2-40B4-BE49-F238E27FC236}">
                <a16:creationId xmlns="" xmlns:a16="http://schemas.microsoft.com/office/drawing/2014/main" id="{6E4C78BD-1242-483E-B68B-23E80F8B4B09}"/>
              </a:ext>
            </a:extLst>
          </p:cNvPr>
          <p:cNvSpPr txBox="1"/>
          <p:nvPr/>
        </p:nvSpPr>
        <p:spPr>
          <a:xfrm>
            <a:off x="4357007" y="1356632"/>
            <a:ext cx="42127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ea typeface="+mn-lt"/>
                <a:cs typeface="+mn-lt"/>
              </a:rPr>
              <a:t>+</a:t>
            </a:r>
            <a:r>
              <a:rPr lang="vi-VN" dirty="0" err="1">
                <a:ea typeface="+mn-lt"/>
                <a:cs typeface="+mn-lt"/>
              </a:rPr>
              <a:t>Dynamic</a:t>
            </a:r>
            <a:r>
              <a:rPr lang="vi-VN" dirty="0">
                <a:ea typeface="+mn-lt"/>
                <a:cs typeface="+mn-lt"/>
              </a:rPr>
              <a:t> </a:t>
            </a:r>
            <a:r>
              <a:rPr lang="vi-VN" dirty="0" err="1">
                <a:ea typeface="+mn-lt"/>
                <a:cs typeface="+mn-lt"/>
              </a:rPr>
              <a:t>Host</a:t>
            </a:r>
            <a:r>
              <a:rPr lang="vi-VN" dirty="0">
                <a:ea typeface="+mn-lt"/>
                <a:cs typeface="+mn-lt"/>
              </a:rPr>
              <a:t> </a:t>
            </a:r>
            <a:r>
              <a:rPr lang="vi-VN" dirty="0" err="1">
                <a:ea typeface="+mn-lt"/>
                <a:cs typeface="+mn-lt"/>
              </a:rPr>
              <a:t>Configuration</a:t>
            </a:r>
            <a:r>
              <a:rPr lang="vi-VN" dirty="0">
                <a:ea typeface="+mn-lt"/>
                <a:cs typeface="+mn-lt"/>
              </a:rPr>
              <a:t> </a:t>
            </a:r>
            <a:r>
              <a:rPr lang="vi-VN" dirty="0" err="1">
                <a:ea typeface="+mn-lt"/>
                <a:cs typeface="+mn-lt"/>
              </a:rPr>
              <a:t>Protocol</a:t>
            </a:r>
            <a:r>
              <a:rPr lang="vi-VN" dirty="0">
                <a:ea typeface="+mn-lt"/>
                <a:cs typeface="+mn-lt"/>
              </a:rPr>
              <a:t> </a:t>
            </a:r>
            <a:endParaRPr lang="vi-VN" dirty="0" err="1">
              <a:ea typeface="Arial Unicode MS"/>
              <a:cs typeface="+mn-lt"/>
            </a:endParaRPr>
          </a:p>
          <a:p>
            <a:r>
              <a:rPr lang="vi-VN" dirty="0">
                <a:ea typeface="+mn-lt"/>
                <a:cs typeface="+mn-lt"/>
              </a:rPr>
              <a:t>(DHCP): </a:t>
            </a:r>
            <a:r>
              <a:rPr lang="vi-VN" dirty="0" err="1">
                <a:ea typeface="+mn-lt"/>
                <a:cs typeface="+mn-lt"/>
              </a:rPr>
              <a:t>sử</a:t>
            </a:r>
            <a:r>
              <a:rPr lang="vi-VN" dirty="0">
                <a:ea typeface="+mn-lt"/>
                <a:cs typeface="+mn-lt"/>
              </a:rPr>
              <a:t> </a:t>
            </a:r>
            <a:r>
              <a:rPr lang="vi-VN" dirty="0" err="1">
                <a:ea typeface="+mn-lt"/>
                <a:cs typeface="+mn-lt"/>
              </a:rPr>
              <a:t>dụng</a:t>
            </a:r>
            <a:r>
              <a:rPr lang="vi-VN" dirty="0">
                <a:ea typeface="+mn-lt"/>
                <a:cs typeface="+mn-lt"/>
              </a:rPr>
              <a:t> DHCP </a:t>
            </a:r>
            <a:r>
              <a:rPr lang="vi-VN" dirty="0" err="1">
                <a:ea typeface="+mn-lt"/>
                <a:cs typeface="+mn-lt"/>
              </a:rPr>
              <a:t>server</a:t>
            </a:r>
            <a:r>
              <a:rPr lang="vi-VN" dirty="0">
                <a:ea typeface="+mn-lt"/>
                <a:cs typeface="+mn-lt"/>
              </a:rPr>
              <a:t> </a:t>
            </a:r>
            <a:r>
              <a:rPr lang="vi-VN" dirty="0" err="1">
                <a:ea typeface="+mn-lt"/>
                <a:cs typeface="+mn-lt"/>
              </a:rPr>
              <a:t>để</a:t>
            </a:r>
            <a:r>
              <a:rPr lang="vi-VN" dirty="0">
                <a:ea typeface="+mn-lt"/>
                <a:cs typeface="+mn-lt"/>
              </a:rPr>
              <a:t> </a:t>
            </a:r>
            <a:r>
              <a:rPr lang="vi-VN" dirty="0" err="1">
                <a:ea typeface="+mn-lt"/>
                <a:cs typeface="+mn-lt"/>
              </a:rPr>
              <a:t>tự</a:t>
            </a:r>
            <a:endParaRPr lang="vi-VN" dirty="0" err="1">
              <a:ea typeface="Arial Unicode MS"/>
              <a:cs typeface="+mn-lt"/>
            </a:endParaRPr>
          </a:p>
          <a:p>
            <a:r>
              <a:rPr lang="vi-VN" dirty="0" err="1">
                <a:ea typeface="+mn-lt"/>
                <a:cs typeface="+mn-lt"/>
              </a:rPr>
              <a:t>động</a:t>
            </a:r>
            <a:r>
              <a:rPr lang="vi-VN" dirty="0">
                <a:ea typeface="+mn-lt"/>
                <a:cs typeface="+mn-lt"/>
              </a:rPr>
              <a:t> </a:t>
            </a:r>
            <a:r>
              <a:rPr lang="vi-VN" dirty="0" err="1">
                <a:ea typeface="+mn-lt"/>
                <a:cs typeface="+mn-lt"/>
              </a:rPr>
              <a:t>gán</a:t>
            </a:r>
            <a:r>
              <a:rPr lang="vi-VN" dirty="0">
                <a:ea typeface="+mn-lt"/>
                <a:cs typeface="+mn-lt"/>
              </a:rPr>
              <a:t> </a:t>
            </a:r>
            <a:r>
              <a:rPr lang="vi-VN" dirty="0" err="1">
                <a:ea typeface="+mn-lt"/>
                <a:cs typeface="+mn-lt"/>
              </a:rPr>
              <a:t>địa</a:t>
            </a:r>
            <a:r>
              <a:rPr lang="vi-VN" dirty="0">
                <a:ea typeface="+mn-lt"/>
                <a:cs typeface="+mn-lt"/>
              </a:rPr>
              <a:t> </a:t>
            </a:r>
            <a:r>
              <a:rPr lang="vi-VN" dirty="0" err="1">
                <a:ea typeface="+mn-lt"/>
                <a:cs typeface="+mn-lt"/>
              </a:rPr>
              <a:t>chỉ</a:t>
            </a:r>
            <a:r>
              <a:rPr lang="vi-VN" dirty="0">
                <a:ea typeface="+mn-lt"/>
                <a:cs typeface="+mn-lt"/>
              </a:rPr>
              <a:t> cho </a:t>
            </a:r>
            <a:r>
              <a:rPr lang="vi-VN" dirty="0" err="1">
                <a:ea typeface="+mn-lt"/>
                <a:cs typeface="+mn-lt"/>
              </a:rPr>
              <a:t>người</a:t>
            </a:r>
            <a:r>
              <a:rPr lang="vi-VN" dirty="0">
                <a:ea typeface="+mn-lt"/>
                <a:cs typeface="+mn-lt"/>
              </a:rPr>
              <a:t> </a:t>
            </a:r>
            <a:r>
              <a:rPr lang="vi-VN" dirty="0" err="1">
                <a:ea typeface="+mn-lt"/>
                <a:cs typeface="+mn-lt"/>
              </a:rPr>
              <a:t>dùng</a:t>
            </a:r>
            <a:endParaRPr lang="vi-VN">
              <a:cs typeface="Arial"/>
            </a:endParaRPr>
          </a:p>
        </p:txBody>
      </p:sp>
      <p:sp>
        <p:nvSpPr>
          <p:cNvPr id="6" name="TextBox 5">
            <a:extLst>
              <a:ext uri="{FF2B5EF4-FFF2-40B4-BE49-F238E27FC236}">
                <a16:creationId xmlns="" xmlns:a16="http://schemas.microsoft.com/office/drawing/2014/main" id="{79321944-837B-4483-914B-EAD774FCF87A}"/>
              </a:ext>
            </a:extLst>
          </p:cNvPr>
          <p:cNvSpPr txBox="1"/>
          <p:nvPr/>
        </p:nvSpPr>
        <p:spPr>
          <a:xfrm>
            <a:off x="4391024" y="2962275"/>
            <a:ext cx="41515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+Static address pool: </a:t>
            </a:r>
            <a:r>
              <a:rPr lang="en-US" dirty="0" err="1">
                <a:ea typeface="Batang"/>
              </a:rPr>
              <a:t>gán</a:t>
            </a:r>
            <a:r>
              <a:rPr lang="en-US" dirty="0">
                <a:ea typeface="Batang"/>
              </a:rPr>
              <a:t> </a:t>
            </a:r>
            <a:r>
              <a:rPr lang="en-US" dirty="0" err="1">
                <a:ea typeface="Batang"/>
              </a:rPr>
              <a:t>một</a:t>
            </a:r>
            <a:r>
              <a:rPr lang="en-US" dirty="0">
                <a:ea typeface="Batang"/>
              </a:rPr>
              <a:t> </a:t>
            </a:r>
            <a:r>
              <a:rPr lang="en-US" dirty="0" err="1">
                <a:ea typeface="Batang"/>
              </a:rPr>
              <a:t>khoảng</a:t>
            </a:r>
            <a:r>
              <a:rPr lang="en-US" dirty="0">
                <a:ea typeface="Batang"/>
              </a:rPr>
              <a:t> </a:t>
            </a:r>
            <a:r>
              <a:rPr lang="en-US" dirty="0" err="1">
                <a:ea typeface="Batang"/>
              </a:rPr>
              <a:t>địa</a:t>
            </a:r>
            <a:r>
              <a:rPr lang="en-US" dirty="0">
                <a:ea typeface="Batang"/>
              </a:rPr>
              <a:t> </a:t>
            </a:r>
            <a:r>
              <a:rPr lang="en-US" dirty="0" err="1">
                <a:ea typeface="Batang"/>
              </a:rPr>
              <a:t>chỉ</a:t>
            </a:r>
            <a:r>
              <a:rPr lang="en-US" dirty="0">
                <a:ea typeface="Batang"/>
              </a:rPr>
              <a:t> IP </a:t>
            </a:r>
            <a:r>
              <a:rPr lang="en-US" dirty="0" err="1">
                <a:ea typeface="Batang"/>
              </a:rPr>
              <a:t>tĩnh</a:t>
            </a:r>
            <a:r>
              <a:rPr lang="en-US" dirty="0">
                <a:ea typeface="Batang"/>
              </a:rPr>
              <a:t> </a:t>
            </a:r>
            <a:r>
              <a:rPr lang="en-US" dirty="0" err="1">
                <a:ea typeface="Batang"/>
              </a:rPr>
              <a:t>mà</a:t>
            </a:r>
            <a:r>
              <a:rPr lang="en-US" dirty="0">
                <a:ea typeface="Batang"/>
              </a:rPr>
              <a:t> </a:t>
            </a:r>
            <a:r>
              <a:rPr lang="en-US" dirty="0" err="1">
                <a:ea typeface="Batang"/>
              </a:rPr>
              <a:t>người</a:t>
            </a:r>
            <a:r>
              <a:rPr lang="en-US" dirty="0">
                <a:ea typeface="Batang"/>
              </a:rPr>
              <a:t> </a:t>
            </a:r>
            <a:r>
              <a:rPr lang="en-US" dirty="0" err="1">
                <a:ea typeface="Batang"/>
              </a:rPr>
              <a:t>quản</a:t>
            </a:r>
            <a:r>
              <a:rPr lang="en-US" dirty="0">
                <a:ea typeface="Batang"/>
              </a:rPr>
              <a:t> </a:t>
            </a:r>
            <a:r>
              <a:rPr lang="en-US" dirty="0" err="1">
                <a:ea typeface="Batang"/>
              </a:rPr>
              <a:t>trị</a:t>
            </a:r>
            <a:r>
              <a:rPr lang="en-US" dirty="0">
                <a:ea typeface="Batang"/>
              </a:rPr>
              <a:t> </a:t>
            </a:r>
            <a:r>
              <a:rPr lang="en-US" dirty="0" err="1">
                <a:ea typeface="Batang"/>
              </a:rPr>
              <a:t>muốn</a:t>
            </a:r>
            <a:r>
              <a:rPr lang="en-US" dirty="0">
                <a:ea typeface="Batang"/>
              </a:rPr>
              <a:t> </a:t>
            </a:r>
            <a:r>
              <a:rPr lang="en-US" dirty="0" err="1">
                <a:ea typeface="Batang"/>
              </a:rPr>
              <a:t>gán</a:t>
            </a:r>
            <a:r>
              <a:rPr lang="en-US" dirty="0">
                <a:ea typeface="Batang"/>
              </a:rPr>
              <a:t> </a:t>
            </a:r>
            <a:r>
              <a:rPr lang="en-US" dirty="0" err="1">
                <a:ea typeface="Batang"/>
              </a:rPr>
              <a:t>cho</a:t>
            </a:r>
            <a:r>
              <a:rPr lang="en-US" dirty="0">
                <a:ea typeface="Batang"/>
              </a:rPr>
              <a:t> </a:t>
            </a:r>
            <a:r>
              <a:rPr lang="en-US" dirty="0" err="1">
                <a:ea typeface="Batang"/>
              </a:rPr>
              <a:t>người</a:t>
            </a:r>
            <a:r>
              <a:rPr lang="en-US" dirty="0">
                <a:ea typeface="Batang"/>
              </a:rPr>
              <a:t> </a:t>
            </a:r>
            <a:r>
              <a:rPr lang="en-US" dirty="0" err="1">
                <a:ea typeface="Batang"/>
              </a:rPr>
              <a:t>dùng</a:t>
            </a:r>
            <a:endParaRPr lang="en-US" dirty="0" err="1">
              <a:ea typeface="Batang"/>
              <a:cs typeface="Arial"/>
            </a:endParaRPr>
          </a:p>
        </p:txBody>
      </p:sp>
      <p:pic>
        <p:nvPicPr>
          <p:cNvPr id="7" name="Picture 7" descr="Ảnh có chứa ảnh chụp màn hình&#10;&#10;Mô tả được tạo với mức tin cậy rất cao">
            <a:extLst>
              <a:ext uri="{FF2B5EF4-FFF2-40B4-BE49-F238E27FC236}">
                <a16:creationId xmlns="" xmlns:a16="http://schemas.microsoft.com/office/drawing/2014/main" id="{EE17F6AF-01D2-4DAF-9CAE-AEB298E13F83}"/>
              </a:ext>
            </a:extLst>
          </p:cNvPr>
          <p:cNvPicPr>
            <a:picLocks noChangeAspect="1"/>
          </p:cNvPicPr>
          <p:nvPr/>
        </p:nvPicPr>
        <p:blipFill>
          <a:blip r:embed="rId2"/>
          <a:stretch>
            <a:fillRect/>
          </a:stretch>
        </p:blipFill>
        <p:spPr>
          <a:xfrm>
            <a:off x="499381" y="1117201"/>
            <a:ext cx="3212646" cy="3773152"/>
          </a:xfrm>
          <a:prstGeom prst="rect">
            <a:avLst/>
          </a:prstGeom>
        </p:spPr>
      </p:pic>
    </p:spTree>
    <p:extLst>
      <p:ext uri="{BB962C8B-B14F-4D97-AF65-F5344CB8AC3E}">
        <p14:creationId xmlns:p14="http://schemas.microsoft.com/office/powerpoint/2010/main" val="18797649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69F302E-A7F0-4902-A89A-AE9DF20EC112}"/>
              </a:ext>
            </a:extLst>
          </p:cNvPr>
          <p:cNvSpPr txBox="1"/>
          <p:nvPr/>
        </p:nvSpPr>
        <p:spPr>
          <a:xfrm>
            <a:off x="152400" y="1864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Batang"/>
              </a:rPr>
              <a:t>b) Ubuntu server</a:t>
            </a:r>
          </a:p>
        </p:txBody>
      </p:sp>
      <p:sp>
        <p:nvSpPr>
          <p:cNvPr id="5" name="TextBox 4">
            <a:extLst>
              <a:ext uri="{FF2B5EF4-FFF2-40B4-BE49-F238E27FC236}">
                <a16:creationId xmlns="" xmlns:a16="http://schemas.microsoft.com/office/drawing/2014/main" id="{D2DEAB3A-7D84-42D9-B520-D0593411BBAA}"/>
              </a:ext>
            </a:extLst>
          </p:cNvPr>
          <p:cNvSpPr txBox="1"/>
          <p:nvPr/>
        </p:nvSpPr>
        <p:spPr>
          <a:xfrm>
            <a:off x="125186" y="649061"/>
            <a:ext cx="8533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a:t>
            </a:r>
            <a:r>
              <a:rPr lang="en-US" dirty="0" err="1">
                <a:ea typeface="Batang"/>
              </a:rPr>
              <a:t>Trên</a:t>
            </a:r>
            <a:r>
              <a:rPr lang="en-US" dirty="0">
                <a:ea typeface="Batang"/>
              </a:rPr>
              <a:t> </a:t>
            </a:r>
            <a:r>
              <a:rPr lang="en-US" dirty="0" err="1">
                <a:ea typeface="Batang"/>
              </a:rPr>
              <a:t>máy</a:t>
            </a:r>
            <a:r>
              <a:rPr lang="en-US" dirty="0">
                <a:ea typeface="Batang"/>
              </a:rPr>
              <a:t> </a:t>
            </a:r>
            <a:r>
              <a:rPr lang="en-US" dirty="0" err="1">
                <a:ea typeface="Batang"/>
              </a:rPr>
              <a:t>chủ</a:t>
            </a:r>
            <a:r>
              <a:rPr lang="en-US" dirty="0">
                <a:ea typeface="Batang"/>
              </a:rPr>
              <a:t> Ubuntu, </a:t>
            </a:r>
            <a:r>
              <a:rPr lang="en-US" dirty="0" err="1">
                <a:ea typeface="Batang"/>
              </a:rPr>
              <a:t>thông</a:t>
            </a:r>
            <a:r>
              <a:rPr lang="en-US" dirty="0">
                <a:ea typeface="Batang"/>
              </a:rPr>
              <a:t> tin </a:t>
            </a:r>
            <a:r>
              <a:rPr lang="en-US" dirty="0" err="1">
                <a:ea typeface="Batang"/>
              </a:rPr>
              <a:t>cấu</a:t>
            </a:r>
            <a:r>
              <a:rPr lang="en-US" dirty="0">
                <a:ea typeface="Batang"/>
              </a:rPr>
              <a:t> </a:t>
            </a:r>
            <a:r>
              <a:rPr lang="en-US" dirty="0" err="1">
                <a:ea typeface="Batang"/>
              </a:rPr>
              <a:t>hình</a:t>
            </a:r>
            <a:r>
              <a:rPr lang="en-US" dirty="0">
                <a:ea typeface="Batang"/>
              </a:rPr>
              <a:t> </a:t>
            </a:r>
            <a:r>
              <a:rPr lang="en-US" dirty="0" err="1">
                <a:ea typeface="Batang"/>
              </a:rPr>
              <a:t>được</a:t>
            </a:r>
            <a:r>
              <a:rPr lang="en-US" dirty="0">
                <a:ea typeface="Batang"/>
              </a:rPr>
              <a:t> </a:t>
            </a:r>
            <a:r>
              <a:rPr lang="en-US" dirty="0" err="1">
                <a:ea typeface="Batang"/>
              </a:rPr>
              <a:t>lưu</a:t>
            </a:r>
            <a:r>
              <a:rPr lang="en-US" dirty="0">
                <a:ea typeface="Batang"/>
              </a:rPr>
              <a:t> </a:t>
            </a:r>
            <a:r>
              <a:rPr lang="en-US" dirty="0" err="1">
                <a:ea typeface="Batang"/>
              </a:rPr>
              <a:t>trong</a:t>
            </a:r>
            <a:r>
              <a:rPr lang="en-US" dirty="0">
                <a:ea typeface="Batang"/>
              </a:rPr>
              <a:t> file /</a:t>
            </a:r>
            <a:r>
              <a:rPr lang="en-US" dirty="0" err="1">
                <a:ea typeface="Batang"/>
              </a:rPr>
              <a:t>etc</a:t>
            </a:r>
            <a:r>
              <a:rPr lang="en-US" dirty="0">
                <a:ea typeface="Batang"/>
              </a:rPr>
              <a:t>/</a:t>
            </a:r>
            <a:r>
              <a:rPr lang="en-US" dirty="0" err="1">
                <a:ea typeface="Batang"/>
              </a:rPr>
              <a:t>ssh</a:t>
            </a:r>
            <a:r>
              <a:rPr lang="en-US" dirty="0">
                <a:ea typeface="Batang"/>
              </a:rPr>
              <a:t>/</a:t>
            </a:r>
            <a:r>
              <a:rPr lang="en-US" dirty="0" err="1">
                <a:ea typeface="Batang"/>
              </a:rPr>
              <a:t>sshd_config</a:t>
            </a:r>
            <a:endParaRPr lang="en-US" err="1">
              <a:cs typeface="Arial"/>
            </a:endParaRPr>
          </a:p>
        </p:txBody>
      </p:sp>
      <p:sp>
        <p:nvSpPr>
          <p:cNvPr id="6" name="TextBox 5">
            <a:extLst>
              <a:ext uri="{FF2B5EF4-FFF2-40B4-BE49-F238E27FC236}">
                <a16:creationId xmlns="" xmlns:a16="http://schemas.microsoft.com/office/drawing/2014/main" id="{8D2D585D-314D-4293-B56A-1DE7369EF572}"/>
              </a:ext>
            </a:extLst>
          </p:cNvPr>
          <p:cNvSpPr txBox="1"/>
          <p:nvPr/>
        </p:nvSpPr>
        <p:spPr>
          <a:xfrm>
            <a:off x="152400" y="1172936"/>
            <a:ext cx="85058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a:t>
            </a:r>
            <a:r>
              <a:rPr lang="en-US" dirty="0" err="1">
                <a:ea typeface="Batang"/>
              </a:rPr>
              <a:t>Để</a:t>
            </a:r>
            <a:r>
              <a:rPr lang="en-US" dirty="0">
                <a:ea typeface="Batang"/>
              </a:rPr>
              <a:t> </a:t>
            </a:r>
            <a:r>
              <a:rPr lang="en-US" dirty="0" err="1">
                <a:ea typeface="Batang"/>
              </a:rPr>
              <a:t>sửa</a:t>
            </a:r>
            <a:r>
              <a:rPr lang="en-US" dirty="0">
                <a:ea typeface="Batang"/>
              </a:rPr>
              <a:t> </a:t>
            </a:r>
            <a:r>
              <a:rPr lang="en-US" dirty="0" err="1">
                <a:ea typeface="Batang"/>
              </a:rPr>
              <a:t>đổi</a:t>
            </a:r>
            <a:r>
              <a:rPr lang="en-US" dirty="0">
                <a:ea typeface="Batang"/>
              </a:rPr>
              <a:t> </a:t>
            </a:r>
            <a:r>
              <a:rPr lang="en-US" dirty="0" err="1">
                <a:ea typeface="Batang"/>
              </a:rPr>
              <a:t>thông</a:t>
            </a:r>
            <a:r>
              <a:rPr lang="en-US" dirty="0">
                <a:ea typeface="Batang"/>
              </a:rPr>
              <a:t> tin </a:t>
            </a:r>
            <a:r>
              <a:rPr lang="en-US" dirty="0" err="1">
                <a:ea typeface="Batang"/>
              </a:rPr>
              <a:t>cấu</a:t>
            </a:r>
            <a:r>
              <a:rPr lang="en-US" dirty="0">
                <a:ea typeface="Batang"/>
              </a:rPr>
              <a:t> </a:t>
            </a:r>
            <a:r>
              <a:rPr lang="en-US" dirty="0" err="1">
                <a:ea typeface="Batang"/>
              </a:rPr>
              <a:t>hình</a:t>
            </a:r>
            <a:r>
              <a:rPr lang="en-US" dirty="0">
                <a:ea typeface="Batang"/>
              </a:rPr>
              <a:t>, </a:t>
            </a:r>
            <a:r>
              <a:rPr lang="en-US" dirty="0" err="1">
                <a:ea typeface="Batang"/>
              </a:rPr>
              <a:t>người</a:t>
            </a:r>
            <a:r>
              <a:rPr lang="en-US" dirty="0">
                <a:ea typeface="Batang"/>
              </a:rPr>
              <a:t> </a:t>
            </a:r>
            <a:r>
              <a:rPr lang="en-US" dirty="0" err="1">
                <a:ea typeface="Batang"/>
              </a:rPr>
              <a:t>quản</a:t>
            </a:r>
            <a:r>
              <a:rPr lang="en-US" dirty="0">
                <a:ea typeface="Batang"/>
              </a:rPr>
              <a:t> </a:t>
            </a:r>
            <a:r>
              <a:rPr lang="en-US" dirty="0" err="1">
                <a:ea typeface="Batang"/>
              </a:rPr>
              <a:t>trị</a:t>
            </a:r>
            <a:r>
              <a:rPr lang="en-US" dirty="0">
                <a:ea typeface="Batang"/>
              </a:rPr>
              <a:t> </a:t>
            </a:r>
            <a:r>
              <a:rPr lang="en-US" dirty="0" err="1">
                <a:ea typeface="Batang"/>
              </a:rPr>
              <a:t>sử</a:t>
            </a:r>
            <a:r>
              <a:rPr lang="en-US" dirty="0">
                <a:ea typeface="Batang"/>
              </a:rPr>
              <a:t> </a:t>
            </a:r>
            <a:r>
              <a:rPr lang="en-US" dirty="0" err="1">
                <a:ea typeface="Batang"/>
              </a:rPr>
              <a:t>dụng</a:t>
            </a:r>
            <a:r>
              <a:rPr lang="en-US" dirty="0">
                <a:ea typeface="Batang"/>
              </a:rPr>
              <a:t> </a:t>
            </a:r>
            <a:r>
              <a:rPr lang="en-US" dirty="0" err="1">
                <a:ea typeface="Batang"/>
              </a:rPr>
              <a:t>câu</a:t>
            </a:r>
            <a:r>
              <a:rPr lang="en-US" dirty="0">
                <a:ea typeface="Batang"/>
              </a:rPr>
              <a:t> </a:t>
            </a:r>
            <a:r>
              <a:rPr lang="en-US" dirty="0" err="1">
                <a:ea typeface="Batang"/>
              </a:rPr>
              <a:t>lệnh</a:t>
            </a:r>
            <a:endParaRPr lang="en-US" sz="1300" dirty="0" err="1">
              <a:ea typeface="Batang"/>
              <a:cs typeface="Arial"/>
            </a:endParaRPr>
          </a:p>
        </p:txBody>
      </p:sp>
      <p:sp>
        <p:nvSpPr>
          <p:cNvPr id="7" name="TextBox 6">
            <a:extLst>
              <a:ext uri="{FF2B5EF4-FFF2-40B4-BE49-F238E27FC236}">
                <a16:creationId xmlns="" xmlns:a16="http://schemas.microsoft.com/office/drawing/2014/main" id="{AEFDCB82-B5A6-4420-8B39-743ABBDDCDF6}"/>
              </a:ext>
            </a:extLst>
          </p:cNvPr>
          <p:cNvSpPr txBox="1"/>
          <p:nvPr/>
        </p:nvSpPr>
        <p:spPr>
          <a:xfrm>
            <a:off x="506186" y="1635578"/>
            <a:ext cx="3988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err="1">
                <a:ea typeface="Batang"/>
              </a:rPr>
              <a:t>sudo</a:t>
            </a:r>
            <a:r>
              <a:rPr lang="en-US" b="1" i="1" dirty="0">
                <a:ea typeface="Batang"/>
              </a:rPr>
              <a:t> </a:t>
            </a:r>
            <a:r>
              <a:rPr lang="en-US" b="1" i="1" err="1">
                <a:ea typeface="Batang"/>
              </a:rPr>
              <a:t>nano</a:t>
            </a:r>
            <a:r>
              <a:rPr lang="en-US" b="1" i="1" dirty="0">
                <a:ea typeface="Batang"/>
              </a:rPr>
              <a:t> /</a:t>
            </a:r>
            <a:r>
              <a:rPr lang="en-US" b="1" i="1" err="1">
                <a:ea typeface="Batang"/>
              </a:rPr>
              <a:t>etc</a:t>
            </a:r>
            <a:r>
              <a:rPr lang="en-US" b="1" i="1" dirty="0">
                <a:ea typeface="Batang"/>
              </a:rPr>
              <a:t>/</a:t>
            </a:r>
            <a:r>
              <a:rPr lang="en-US" b="1" i="1" err="1">
                <a:ea typeface="Batang"/>
              </a:rPr>
              <a:t>ssh</a:t>
            </a:r>
            <a:r>
              <a:rPr lang="en-US" b="1" i="1" dirty="0">
                <a:ea typeface="Batang"/>
              </a:rPr>
              <a:t>/</a:t>
            </a:r>
            <a:r>
              <a:rPr lang="en-US" b="1" i="1" err="1">
                <a:ea typeface="Batang"/>
              </a:rPr>
              <a:t>sshd_config</a:t>
            </a:r>
          </a:p>
        </p:txBody>
      </p:sp>
      <p:sp>
        <p:nvSpPr>
          <p:cNvPr id="8" name="TextBox 7">
            <a:extLst>
              <a:ext uri="{FF2B5EF4-FFF2-40B4-BE49-F238E27FC236}">
                <a16:creationId xmlns="" xmlns:a16="http://schemas.microsoft.com/office/drawing/2014/main" id="{5AAEB792-4D07-4375-9AFC-5A8AE2BF11D4}"/>
              </a:ext>
            </a:extLst>
          </p:cNvPr>
          <p:cNvSpPr txBox="1"/>
          <p:nvPr/>
        </p:nvSpPr>
        <p:spPr>
          <a:xfrm>
            <a:off x="152400" y="2118632"/>
            <a:ext cx="8539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-Trong file </a:t>
            </a:r>
            <a:r>
              <a:rPr lang="en-US" dirty="0" err="1">
                <a:ea typeface="Batang"/>
              </a:rPr>
              <a:t>cấu</a:t>
            </a:r>
            <a:r>
              <a:rPr lang="en-US" dirty="0">
                <a:ea typeface="Batang"/>
              </a:rPr>
              <a:t> </a:t>
            </a:r>
            <a:r>
              <a:rPr lang="en-US" dirty="0" err="1">
                <a:ea typeface="Batang"/>
              </a:rPr>
              <a:t>hình</a:t>
            </a:r>
            <a:r>
              <a:rPr lang="en-US" dirty="0">
                <a:ea typeface="Batang"/>
              </a:rPr>
              <a:t>, </a:t>
            </a:r>
            <a:r>
              <a:rPr lang="en-US" dirty="0" err="1">
                <a:ea typeface="Batang"/>
              </a:rPr>
              <a:t>người</a:t>
            </a:r>
            <a:r>
              <a:rPr lang="en-US" dirty="0">
                <a:ea typeface="Batang"/>
              </a:rPr>
              <a:t> </a:t>
            </a:r>
            <a:r>
              <a:rPr lang="en-US" dirty="0" err="1">
                <a:ea typeface="Batang"/>
              </a:rPr>
              <a:t>quản</a:t>
            </a:r>
            <a:r>
              <a:rPr lang="en-US" dirty="0">
                <a:ea typeface="Batang"/>
              </a:rPr>
              <a:t> </a:t>
            </a:r>
            <a:r>
              <a:rPr lang="en-US" dirty="0" err="1">
                <a:ea typeface="Batang"/>
              </a:rPr>
              <a:t>trị</a:t>
            </a:r>
            <a:r>
              <a:rPr lang="en-US" dirty="0">
                <a:ea typeface="Batang"/>
              </a:rPr>
              <a:t> </a:t>
            </a:r>
            <a:r>
              <a:rPr lang="en-US" dirty="0" err="1">
                <a:ea typeface="Batang"/>
              </a:rPr>
              <a:t>có</a:t>
            </a:r>
            <a:r>
              <a:rPr lang="en-US" dirty="0">
                <a:ea typeface="Batang"/>
              </a:rPr>
              <a:t> </a:t>
            </a:r>
            <a:r>
              <a:rPr lang="en-US" dirty="0" err="1">
                <a:ea typeface="Batang"/>
              </a:rPr>
              <a:t>thể</a:t>
            </a:r>
            <a:r>
              <a:rPr lang="en-US" dirty="0">
                <a:ea typeface="Batang"/>
              </a:rPr>
              <a:t> </a:t>
            </a:r>
            <a:r>
              <a:rPr lang="en-US" dirty="0" err="1">
                <a:ea typeface="Batang"/>
              </a:rPr>
              <a:t>thay</a:t>
            </a:r>
            <a:r>
              <a:rPr lang="en-US" dirty="0">
                <a:ea typeface="Batang"/>
              </a:rPr>
              <a:t> </a:t>
            </a:r>
            <a:r>
              <a:rPr lang="en-US" dirty="0" err="1">
                <a:ea typeface="Batang"/>
              </a:rPr>
              <a:t>đổi</a:t>
            </a:r>
            <a:r>
              <a:rPr lang="en-US" dirty="0">
                <a:ea typeface="Batang"/>
              </a:rPr>
              <a:t> </a:t>
            </a:r>
            <a:r>
              <a:rPr lang="en-US" dirty="0" err="1">
                <a:ea typeface="Batang"/>
              </a:rPr>
              <a:t>một</a:t>
            </a:r>
            <a:r>
              <a:rPr lang="en-US" dirty="0">
                <a:ea typeface="Batang"/>
              </a:rPr>
              <a:t> </a:t>
            </a:r>
            <a:r>
              <a:rPr lang="en-US" dirty="0" err="1">
                <a:ea typeface="Batang"/>
              </a:rPr>
              <a:t>số</a:t>
            </a:r>
            <a:r>
              <a:rPr lang="en-US" dirty="0">
                <a:ea typeface="Batang"/>
              </a:rPr>
              <a:t> </a:t>
            </a:r>
            <a:r>
              <a:rPr lang="en-US" dirty="0" err="1">
                <a:ea typeface="Batang"/>
              </a:rPr>
              <a:t>tham</a:t>
            </a:r>
            <a:r>
              <a:rPr lang="en-US" dirty="0">
                <a:ea typeface="Batang"/>
              </a:rPr>
              <a:t> </a:t>
            </a:r>
            <a:r>
              <a:rPr lang="en-US" dirty="0" err="1">
                <a:ea typeface="Batang"/>
              </a:rPr>
              <a:t>số</a:t>
            </a:r>
            <a:r>
              <a:rPr lang="en-US" dirty="0">
                <a:ea typeface="Batang"/>
              </a:rPr>
              <a:t> </a:t>
            </a:r>
            <a:r>
              <a:rPr lang="en-US" dirty="0" err="1">
                <a:ea typeface="Batang"/>
              </a:rPr>
              <a:t>tiêu</a:t>
            </a:r>
            <a:r>
              <a:rPr lang="en-US" dirty="0">
                <a:ea typeface="Batang"/>
              </a:rPr>
              <a:t> </a:t>
            </a:r>
            <a:r>
              <a:rPr lang="en-US" dirty="0" err="1">
                <a:ea typeface="Batang"/>
              </a:rPr>
              <a:t>biểu</a:t>
            </a:r>
            <a:r>
              <a:rPr lang="en-US" dirty="0">
                <a:ea typeface="Batang"/>
              </a:rPr>
              <a:t> </a:t>
            </a:r>
            <a:r>
              <a:rPr lang="en-US" dirty="0" err="1">
                <a:ea typeface="Batang"/>
              </a:rPr>
              <a:t>sau</a:t>
            </a:r>
            <a:r>
              <a:rPr lang="en-US" dirty="0">
                <a:ea typeface="Batang"/>
              </a:rPr>
              <a:t>:</a:t>
            </a:r>
          </a:p>
        </p:txBody>
      </p:sp>
      <p:sp>
        <p:nvSpPr>
          <p:cNvPr id="9" name="TextBox 8">
            <a:extLst>
              <a:ext uri="{FF2B5EF4-FFF2-40B4-BE49-F238E27FC236}">
                <a16:creationId xmlns="" xmlns:a16="http://schemas.microsoft.com/office/drawing/2014/main" id="{DC96B6D6-C7DD-432C-B038-454EC90D9F47}"/>
              </a:ext>
            </a:extLst>
          </p:cNvPr>
          <p:cNvSpPr txBox="1"/>
          <p:nvPr/>
        </p:nvSpPr>
        <p:spPr>
          <a:xfrm>
            <a:off x="125187" y="2601685"/>
            <a:ext cx="8410573"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400"/>
              </a:spcAft>
            </a:pPr>
            <a:r>
              <a:rPr lang="en-US" dirty="0">
                <a:ea typeface="Batang"/>
              </a:rPr>
              <a:t>+</a:t>
            </a:r>
            <a:r>
              <a:rPr lang="en-US" dirty="0" err="1">
                <a:ea typeface="Batang"/>
              </a:rPr>
              <a:t>Cổng</a:t>
            </a:r>
            <a:r>
              <a:rPr lang="en-US" dirty="0">
                <a:ea typeface="Batang"/>
              </a:rPr>
              <a:t> </a:t>
            </a:r>
            <a:r>
              <a:rPr lang="en-US" dirty="0" err="1">
                <a:ea typeface="Batang"/>
              </a:rPr>
              <a:t>mà</a:t>
            </a:r>
            <a:r>
              <a:rPr lang="en-US" dirty="0">
                <a:ea typeface="Batang"/>
              </a:rPr>
              <a:t> SSH server </a:t>
            </a:r>
            <a:r>
              <a:rPr lang="en-US" dirty="0" err="1">
                <a:ea typeface="Batang"/>
              </a:rPr>
              <a:t>sử</a:t>
            </a:r>
            <a:r>
              <a:rPr lang="en-US" dirty="0">
                <a:ea typeface="Batang"/>
              </a:rPr>
              <a:t> dung: </a:t>
            </a:r>
            <a:r>
              <a:rPr lang="en-US" i="1" dirty="0">
                <a:ea typeface="Batang"/>
              </a:rPr>
              <a:t>Port</a:t>
            </a:r>
            <a:r>
              <a:rPr lang="en-US" dirty="0">
                <a:ea typeface="Batang"/>
              </a:rPr>
              <a:t> </a:t>
            </a:r>
            <a:r>
              <a:rPr lang="en-US" i="1" dirty="0">
                <a:ea typeface="Batang"/>
              </a:rPr>
              <a:t>20</a:t>
            </a:r>
            <a:endParaRPr lang="en-US" i="1" dirty="0">
              <a:ea typeface="Batang"/>
              <a:cs typeface="Arial"/>
            </a:endParaRPr>
          </a:p>
          <a:p>
            <a:pPr>
              <a:spcAft>
                <a:spcPts val="400"/>
              </a:spcAft>
            </a:pPr>
            <a:r>
              <a:rPr lang="en-US" dirty="0">
                <a:ea typeface="Batang"/>
              </a:rPr>
              <a:t>+</a:t>
            </a:r>
            <a:r>
              <a:rPr lang="en-US" dirty="0" err="1">
                <a:ea typeface="Batang"/>
              </a:rPr>
              <a:t>Hoạt</a:t>
            </a:r>
            <a:r>
              <a:rPr lang="en-US" dirty="0">
                <a:ea typeface="Batang"/>
              </a:rPr>
              <a:t> </a:t>
            </a:r>
            <a:r>
              <a:rPr lang="en-US" dirty="0" err="1">
                <a:ea typeface="Batang"/>
              </a:rPr>
              <a:t>động</a:t>
            </a:r>
            <a:r>
              <a:rPr lang="en-US" dirty="0">
                <a:ea typeface="Batang"/>
              </a:rPr>
              <a:t> </a:t>
            </a:r>
            <a:r>
              <a:rPr lang="en-US" dirty="0" err="1">
                <a:ea typeface="Batang"/>
              </a:rPr>
              <a:t>trên</a:t>
            </a:r>
            <a:r>
              <a:rPr lang="en-US" dirty="0">
                <a:ea typeface="Batang"/>
              </a:rPr>
              <a:t> </a:t>
            </a:r>
            <a:r>
              <a:rPr lang="en-US" dirty="0" err="1">
                <a:ea typeface="Batang"/>
              </a:rPr>
              <a:t>địa</a:t>
            </a:r>
            <a:r>
              <a:rPr lang="en-US" dirty="0">
                <a:ea typeface="Batang"/>
              </a:rPr>
              <a:t> </a:t>
            </a:r>
            <a:r>
              <a:rPr lang="en-US" dirty="0" err="1">
                <a:ea typeface="Batang"/>
              </a:rPr>
              <a:t>chỉ</a:t>
            </a:r>
            <a:r>
              <a:rPr lang="en-US" dirty="0">
                <a:ea typeface="Batang"/>
              </a:rPr>
              <a:t>: </a:t>
            </a:r>
            <a:r>
              <a:rPr lang="en-US" i="1" dirty="0" err="1">
                <a:ea typeface="Batang"/>
              </a:rPr>
              <a:t>ListenAddress</a:t>
            </a:r>
            <a:r>
              <a:rPr lang="en-US" i="1" dirty="0">
                <a:ea typeface="Batang"/>
              </a:rPr>
              <a:t> 192.168.1.189 </a:t>
            </a:r>
            <a:endParaRPr lang="en-US" i="1" dirty="0">
              <a:ea typeface="Batang"/>
              <a:cs typeface="Arial"/>
            </a:endParaRPr>
          </a:p>
          <a:p>
            <a:pPr>
              <a:spcAft>
                <a:spcPts val="400"/>
              </a:spcAft>
            </a:pPr>
            <a:r>
              <a:rPr lang="en-US" dirty="0">
                <a:ea typeface="Batang"/>
              </a:rPr>
              <a:t>+</a:t>
            </a:r>
            <a:r>
              <a:rPr lang="en-US" dirty="0" err="1">
                <a:ea typeface="Batang"/>
              </a:rPr>
              <a:t>Áp</a:t>
            </a:r>
            <a:r>
              <a:rPr lang="en-US" dirty="0">
                <a:ea typeface="Batang"/>
              </a:rPr>
              <a:t> </a:t>
            </a:r>
            <a:r>
              <a:rPr lang="en-US" dirty="0" err="1">
                <a:ea typeface="Batang"/>
              </a:rPr>
              <a:t>dụng</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RSA: </a:t>
            </a:r>
            <a:r>
              <a:rPr lang="en-US" i="1" dirty="0" err="1">
                <a:ea typeface="Batang"/>
              </a:rPr>
              <a:t>RSAAuthentication</a:t>
            </a:r>
            <a:r>
              <a:rPr lang="en-US" i="1" dirty="0">
                <a:ea typeface="Batang"/>
              </a:rPr>
              <a:t> yes</a:t>
            </a:r>
            <a:endParaRPr lang="en-US" i="1" dirty="0">
              <a:ea typeface="Batang"/>
              <a:cs typeface="Arial"/>
            </a:endParaRPr>
          </a:p>
          <a:p>
            <a:pPr>
              <a:spcAft>
                <a:spcPts val="400"/>
              </a:spcAft>
            </a:pPr>
            <a:r>
              <a:rPr lang="en-US" dirty="0">
                <a:ea typeface="Batang"/>
              </a:rPr>
              <a:t>+</a:t>
            </a:r>
            <a:r>
              <a:rPr lang="en-US" dirty="0" err="1">
                <a:ea typeface="Batang"/>
              </a:rPr>
              <a:t>Áp</a:t>
            </a:r>
            <a:r>
              <a:rPr lang="en-US" dirty="0">
                <a:ea typeface="Batang"/>
              </a:rPr>
              <a:t> </a:t>
            </a:r>
            <a:r>
              <a:rPr lang="en-US" dirty="0" err="1">
                <a:ea typeface="Batang"/>
              </a:rPr>
              <a:t>dụng</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dirty="0" err="1">
                <a:ea typeface="Batang"/>
              </a:rPr>
              <a:t>mã</a:t>
            </a:r>
            <a:r>
              <a:rPr lang="en-US" dirty="0">
                <a:ea typeface="Batang"/>
              </a:rPr>
              <a:t> </a:t>
            </a:r>
            <a:r>
              <a:rPr lang="en-US" dirty="0" err="1">
                <a:ea typeface="Batang"/>
              </a:rPr>
              <a:t>khóa</a:t>
            </a:r>
            <a:r>
              <a:rPr lang="en-US" dirty="0">
                <a:ea typeface="Batang"/>
              </a:rPr>
              <a:t> </a:t>
            </a:r>
            <a:r>
              <a:rPr lang="en-US" dirty="0" err="1">
                <a:ea typeface="Batang"/>
              </a:rPr>
              <a:t>công</a:t>
            </a:r>
            <a:r>
              <a:rPr lang="en-US" dirty="0">
                <a:ea typeface="Batang"/>
              </a:rPr>
              <a:t> </a:t>
            </a:r>
            <a:r>
              <a:rPr lang="en-US" dirty="0" err="1">
                <a:ea typeface="Batang"/>
              </a:rPr>
              <a:t>khai</a:t>
            </a:r>
            <a:r>
              <a:rPr lang="en-US" dirty="0">
                <a:ea typeface="Batang"/>
              </a:rPr>
              <a:t>: </a:t>
            </a:r>
            <a:r>
              <a:rPr lang="en-US" i="1" dirty="0" err="1">
                <a:ea typeface="Batang"/>
              </a:rPr>
              <a:t>PubkeyAuthentication</a:t>
            </a:r>
            <a:r>
              <a:rPr lang="en-US" i="1" dirty="0">
                <a:ea typeface="Batang"/>
              </a:rPr>
              <a:t> yes</a:t>
            </a:r>
            <a:endParaRPr lang="en-US" i="1" dirty="0">
              <a:ea typeface="Batang"/>
              <a:cs typeface="Arial"/>
            </a:endParaRPr>
          </a:p>
          <a:p>
            <a:pPr>
              <a:spcAft>
                <a:spcPts val="400"/>
              </a:spcAft>
            </a:pPr>
            <a:r>
              <a:rPr lang="en-US" dirty="0">
                <a:ea typeface="Batang"/>
              </a:rPr>
              <a:t>+</a:t>
            </a:r>
            <a:r>
              <a:rPr lang="en-US" dirty="0" err="1">
                <a:ea typeface="Batang"/>
              </a:rPr>
              <a:t>Hiện</a:t>
            </a:r>
            <a:r>
              <a:rPr lang="en-US" dirty="0">
                <a:ea typeface="Batang"/>
              </a:rPr>
              <a:t> </a:t>
            </a:r>
            <a:r>
              <a:rPr lang="en-US" dirty="0" err="1">
                <a:ea typeface="Batang"/>
              </a:rPr>
              <a:t>thông</a:t>
            </a:r>
            <a:r>
              <a:rPr lang="en-US" dirty="0">
                <a:ea typeface="Batang"/>
              </a:rPr>
              <a:t> </a:t>
            </a:r>
            <a:r>
              <a:rPr lang="en-US" dirty="0" err="1">
                <a:ea typeface="Batang"/>
              </a:rPr>
              <a:t>báo</a:t>
            </a:r>
            <a:r>
              <a:rPr lang="en-US" dirty="0">
                <a:ea typeface="Batang"/>
              </a:rPr>
              <a:t> </a:t>
            </a:r>
            <a:r>
              <a:rPr lang="en-US" dirty="0" err="1">
                <a:ea typeface="Batang"/>
              </a:rPr>
              <a:t>trong</a:t>
            </a:r>
            <a:r>
              <a:rPr lang="en-US" dirty="0">
                <a:ea typeface="Batang"/>
              </a:rPr>
              <a:t> file issue.net </a:t>
            </a:r>
            <a:r>
              <a:rPr lang="en-US" dirty="0" err="1">
                <a:ea typeface="Batang"/>
              </a:rPr>
              <a:t>khi</a:t>
            </a:r>
            <a:r>
              <a:rPr lang="en-US" dirty="0">
                <a:ea typeface="Batang"/>
              </a:rPr>
              <a:t> </a:t>
            </a:r>
            <a:r>
              <a:rPr lang="en-US" dirty="0" err="1">
                <a:ea typeface="Batang"/>
              </a:rPr>
              <a:t>đăng</a:t>
            </a:r>
            <a:r>
              <a:rPr lang="en-US" dirty="0">
                <a:ea typeface="Batang"/>
              </a:rPr>
              <a:t> </a:t>
            </a:r>
            <a:r>
              <a:rPr lang="en-US" dirty="0" err="1">
                <a:ea typeface="Batang"/>
              </a:rPr>
              <a:t>nhập</a:t>
            </a:r>
            <a:r>
              <a:rPr lang="en-US" dirty="0">
                <a:ea typeface="Batang"/>
              </a:rPr>
              <a:t>: </a:t>
            </a:r>
            <a:r>
              <a:rPr lang="en-US" i="1" dirty="0">
                <a:ea typeface="Batang"/>
              </a:rPr>
              <a:t>Banner /etc/issue.net</a:t>
            </a:r>
            <a:endParaRPr lang="en-US" i="1" dirty="0">
              <a:ea typeface="Batang"/>
              <a:cs typeface="Arial"/>
            </a:endParaRPr>
          </a:p>
          <a:p>
            <a:pPr>
              <a:spcAft>
                <a:spcPts val="400"/>
              </a:spcAft>
            </a:pPr>
            <a:r>
              <a:rPr lang="en-US" dirty="0">
                <a:ea typeface="Batang"/>
              </a:rPr>
              <a:t>+Cho </a:t>
            </a:r>
            <a:r>
              <a:rPr lang="en-US" dirty="0" err="1">
                <a:ea typeface="Batang"/>
              </a:rPr>
              <a:t>phép</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sử</a:t>
            </a:r>
            <a:r>
              <a:rPr lang="en-US" dirty="0">
                <a:ea typeface="Batang"/>
              </a:rPr>
              <a:t> </a:t>
            </a:r>
            <a:r>
              <a:rPr lang="en-US" dirty="0" err="1">
                <a:ea typeface="Batang"/>
              </a:rPr>
              <a:t>dụng</a:t>
            </a:r>
            <a:r>
              <a:rPr lang="en-US" dirty="0">
                <a:ea typeface="Batang"/>
              </a:rPr>
              <a:t> SSH: </a:t>
            </a:r>
            <a:r>
              <a:rPr lang="en-US" i="1" dirty="0" err="1">
                <a:ea typeface="Batang"/>
              </a:rPr>
              <a:t>AllowUser</a:t>
            </a:r>
            <a:r>
              <a:rPr lang="en-US" i="1" dirty="0">
                <a:ea typeface="Batang"/>
              </a:rPr>
              <a:t> </a:t>
            </a:r>
            <a:r>
              <a:rPr lang="en-US" i="1" dirty="0" err="1">
                <a:ea typeface="Batang"/>
              </a:rPr>
              <a:t>tên_người_dùng</a:t>
            </a:r>
            <a:endParaRPr lang="en-US" i="1" dirty="0" err="1">
              <a:ea typeface="Batang"/>
              <a:cs typeface="Arial"/>
            </a:endParaRPr>
          </a:p>
          <a:p>
            <a:pPr>
              <a:spcAft>
                <a:spcPts val="400"/>
              </a:spcAft>
            </a:pPr>
            <a:r>
              <a:rPr lang="en-US" dirty="0">
                <a:ea typeface="Batang"/>
              </a:rPr>
              <a:t>+</a:t>
            </a:r>
            <a:r>
              <a:rPr lang="en-US" dirty="0" err="1">
                <a:ea typeface="Batang"/>
              </a:rPr>
              <a:t>Cấm</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sử</a:t>
            </a:r>
            <a:r>
              <a:rPr lang="en-US" dirty="0">
                <a:ea typeface="Batang"/>
              </a:rPr>
              <a:t> </a:t>
            </a:r>
            <a:r>
              <a:rPr lang="en-US" dirty="0" err="1">
                <a:ea typeface="Batang"/>
              </a:rPr>
              <a:t>dụng</a:t>
            </a:r>
            <a:r>
              <a:rPr lang="en-US" dirty="0">
                <a:ea typeface="Batang"/>
              </a:rPr>
              <a:t> SSH: </a:t>
            </a:r>
            <a:r>
              <a:rPr lang="en-US" i="1" dirty="0" err="1">
                <a:ea typeface="Batang"/>
              </a:rPr>
              <a:t>DenyUsers</a:t>
            </a:r>
            <a:r>
              <a:rPr lang="en-US" i="1" dirty="0">
                <a:ea typeface="Batang"/>
              </a:rPr>
              <a:t> </a:t>
            </a:r>
            <a:r>
              <a:rPr lang="en-US" i="1" dirty="0" err="1">
                <a:ea typeface="Batang"/>
              </a:rPr>
              <a:t>tên_người_dùng</a:t>
            </a:r>
            <a:endParaRPr lang="en-US" i="1" dirty="0" err="1">
              <a:ea typeface="Batang"/>
              <a:cs typeface="Arial"/>
            </a:endParaRPr>
          </a:p>
        </p:txBody>
      </p:sp>
    </p:spTree>
    <p:extLst>
      <p:ext uri="{BB962C8B-B14F-4D97-AF65-F5344CB8AC3E}">
        <p14:creationId xmlns:p14="http://schemas.microsoft.com/office/powerpoint/2010/main" val="2544883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AB0DBFC-FD30-4E09-A279-6F8891711F90}"/>
              </a:ext>
            </a:extLst>
          </p:cNvPr>
          <p:cNvSpPr txBox="1"/>
          <p:nvPr/>
        </p:nvSpPr>
        <p:spPr>
          <a:xfrm>
            <a:off x="23132" y="159204"/>
            <a:ext cx="86963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-SSH server </a:t>
            </a:r>
            <a:r>
              <a:rPr lang="en-US" dirty="0" err="1">
                <a:ea typeface="Batang"/>
              </a:rPr>
              <a:t>có</a:t>
            </a:r>
            <a:r>
              <a:rPr lang="en-US" dirty="0">
                <a:ea typeface="Batang"/>
              </a:rPr>
              <a:t> </a:t>
            </a:r>
            <a:r>
              <a:rPr lang="en-US" dirty="0" err="1">
                <a:ea typeface="Batang"/>
              </a:rPr>
              <a:t>cung</a:t>
            </a:r>
            <a:r>
              <a:rPr lang="en-US" dirty="0">
                <a:ea typeface="Batang"/>
              </a:rPr>
              <a:t> </a:t>
            </a:r>
            <a:r>
              <a:rPr lang="en-US" dirty="0" err="1">
                <a:ea typeface="Batang"/>
              </a:rPr>
              <a:t>cấp</a:t>
            </a:r>
            <a:r>
              <a:rPr lang="en-US" dirty="0">
                <a:ea typeface="Batang"/>
              </a:rPr>
              <a:t> SSH key </a:t>
            </a:r>
            <a:r>
              <a:rPr lang="en-US" dirty="0" err="1">
                <a:ea typeface="Batang"/>
              </a:rPr>
              <a:t>cho</a:t>
            </a:r>
            <a:r>
              <a:rPr lang="en-US" dirty="0">
                <a:ea typeface="Batang"/>
              </a:rPr>
              <a:t> </a:t>
            </a:r>
            <a:r>
              <a:rPr lang="en-US" dirty="0" err="1">
                <a:ea typeface="Batang"/>
              </a:rPr>
              <a:t>phép</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dirty="0" err="1">
                <a:ea typeface="Batang"/>
              </a:rPr>
              <a:t>giữa</a:t>
            </a:r>
            <a:r>
              <a:rPr lang="en-US" dirty="0">
                <a:ea typeface="Batang"/>
              </a:rPr>
              <a:t> </a:t>
            </a:r>
            <a:r>
              <a:rPr lang="en-US" dirty="0" err="1">
                <a:ea typeface="Batang"/>
              </a:rPr>
              <a:t>hai</a:t>
            </a:r>
            <a:r>
              <a:rPr lang="en-US" dirty="0">
                <a:ea typeface="Batang"/>
              </a:rPr>
              <a:t> host </a:t>
            </a:r>
            <a:r>
              <a:rPr lang="en-US" dirty="0" err="1">
                <a:ea typeface="Batang"/>
              </a:rPr>
              <a:t>mà</a:t>
            </a:r>
            <a:r>
              <a:rPr lang="en-US" dirty="0">
                <a:ea typeface="Batang"/>
              </a:rPr>
              <a:t> </a:t>
            </a:r>
            <a:r>
              <a:rPr lang="en-US" dirty="0" err="1">
                <a:ea typeface="Batang"/>
              </a:rPr>
              <a:t>không</a:t>
            </a:r>
            <a:r>
              <a:rPr lang="en-US" dirty="0">
                <a:ea typeface="Batang"/>
              </a:rPr>
              <a:t> </a:t>
            </a:r>
            <a:r>
              <a:rPr lang="en-US" dirty="0" err="1">
                <a:ea typeface="Batang"/>
              </a:rPr>
              <a:t>cần</a:t>
            </a:r>
            <a:r>
              <a:rPr lang="en-US" dirty="0">
                <a:ea typeface="Batang"/>
              </a:rPr>
              <a:t> </a:t>
            </a:r>
            <a:r>
              <a:rPr lang="en-US" dirty="0" err="1">
                <a:ea typeface="Batang"/>
              </a:rPr>
              <a:t>mật</a:t>
            </a:r>
            <a:r>
              <a:rPr lang="en-US" dirty="0">
                <a:ea typeface="Batang"/>
              </a:rPr>
              <a:t> </a:t>
            </a:r>
            <a:r>
              <a:rPr lang="en-US" dirty="0" err="1">
                <a:ea typeface="Batang"/>
              </a:rPr>
              <a:t>khẩu</a:t>
            </a:r>
            <a:r>
              <a:rPr lang="en-US" dirty="0">
                <a:ea typeface="Batang"/>
              </a:rPr>
              <a:t> </a:t>
            </a:r>
            <a:r>
              <a:rPr lang="en-US" dirty="0" err="1">
                <a:ea typeface="Batang"/>
              </a:rPr>
              <a:t>giúp</a:t>
            </a:r>
            <a:r>
              <a:rPr lang="en-US" dirty="0">
                <a:ea typeface="Batang"/>
              </a:rPr>
              <a:t> </a:t>
            </a:r>
            <a:r>
              <a:rPr lang="en-US" dirty="0" err="1">
                <a:ea typeface="Batang"/>
              </a:rPr>
              <a:t>việc</a:t>
            </a:r>
            <a:r>
              <a:rPr lang="en-US" dirty="0">
                <a:ea typeface="Batang"/>
              </a:rPr>
              <a:t> </a:t>
            </a:r>
            <a:r>
              <a:rPr lang="en-US" dirty="0" err="1">
                <a:ea typeface="Batang"/>
              </a:rPr>
              <a:t>đăng</a:t>
            </a:r>
            <a:r>
              <a:rPr lang="en-US" dirty="0">
                <a:ea typeface="Batang"/>
              </a:rPr>
              <a:t> </a:t>
            </a:r>
            <a:r>
              <a:rPr lang="en-US" dirty="0" err="1">
                <a:ea typeface="Batang"/>
              </a:rPr>
              <a:t>nhập</a:t>
            </a:r>
            <a:r>
              <a:rPr lang="en-US" dirty="0">
                <a:ea typeface="Batang"/>
              </a:rPr>
              <a:t> </a:t>
            </a:r>
            <a:r>
              <a:rPr lang="en-US" dirty="0" err="1">
                <a:ea typeface="Batang"/>
              </a:rPr>
              <a:t>dễ</a:t>
            </a:r>
            <a:r>
              <a:rPr lang="en-US" dirty="0">
                <a:ea typeface="Batang"/>
              </a:rPr>
              <a:t> </a:t>
            </a:r>
            <a:r>
              <a:rPr lang="en-US" dirty="0" err="1">
                <a:ea typeface="Batang"/>
              </a:rPr>
              <a:t>dàng</a:t>
            </a:r>
            <a:r>
              <a:rPr lang="en-US" dirty="0">
                <a:ea typeface="Batang"/>
              </a:rPr>
              <a:t> </a:t>
            </a:r>
            <a:r>
              <a:rPr lang="en-US" dirty="0" err="1">
                <a:ea typeface="Batang"/>
              </a:rPr>
              <a:t>và</a:t>
            </a:r>
            <a:r>
              <a:rPr lang="en-US" dirty="0">
                <a:ea typeface="Batang"/>
              </a:rPr>
              <a:t> </a:t>
            </a:r>
            <a:r>
              <a:rPr lang="en-US" dirty="0" err="1">
                <a:ea typeface="Batang"/>
              </a:rPr>
              <a:t>an</a:t>
            </a:r>
            <a:r>
              <a:rPr lang="en-US" dirty="0">
                <a:ea typeface="Batang"/>
              </a:rPr>
              <a:t> </a:t>
            </a:r>
            <a:r>
              <a:rPr lang="en-US" dirty="0" err="1">
                <a:ea typeface="Batang"/>
              </a:rPr>
              <a:t>toàn</a:t>
            </a:r>
            <a:r>
              <a:rPr lang="en-US" dirty="0">
                <a:ea typeface="Batang"/>
              </a:rPr>
              <a:t> </a:t>
            </a:r>
            <a:r>
              <a:rPr lang="en-US" dirty="0" err="1">
                <a:ea typeface="Batang"/>
              </a:rPr>
              <a:t>vào</a:t>
            </a:r>
            <a:r>
              <a:rPr lang="en-US" dirty="0">
                <a:ea typeface="Batang"/>
              </a:rPr>
              <a:t> </a:t>
            </a:r>
            <a:r>
              <a:rPr lang="en-US" dirty="0" err="1">
                <a:ea typeface="Batang"/>
              </a:rPr>
              <a:t>máy</a:t>
            </a:r>
            <a:r>
              <a:rPr lang="en-US" dirty="0">
                <a:ea typeface="Batang"/>
              </a:rPr>
              <a:t> </a:t>
            </a:r>
            <a:r>
              <a:rPr lang="en-US" dirty="0" err="1">
                <a:ea typeface="Batang"/>
              </a:rPr>
              <a:t>chủ</a:t>
            </a:r>
            <a:r>
              <a:rPr lang="en-US" dirty="0">
                <a:ea typeface="Batang"/>
              </a:rPr>
              <a:t> Ubuntu</a:t>
            </a:r>
            <a:endParaRPr lang="en-US" dirty="0"/>
          </a:p>
        </p:txBody>
      </p:sp>
      <p:sp>
        <p:nvSpPr>
          <p:cNvPr id="5" name="TextBox 4">
            <a:extLst>
              <a:ext uri="{FF2B5EF4-FFF2-40B4-BE49-F238E27FC236}">
                <a16:creationId xmlns="" xmlns:a16="http://schemas.microsoft.com/office/drawing/2014/main" id="{7D8744A3-CCE3-4444-97DE-ACFF977194CC}"/>
              </a:ext>
            </a:extLst>
          </p:cNvPr>
          <p:cNvSpPr txBox="1"/>
          <p:nvPr/>
        </p:nvSpPr>
        <p:spPr>
          <a:xfrm>
            <a:off x="23132" y="1016454"/>
            <a:ext cx="87983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-SSH key bao </a:t>
            </a:r>
            <a:r>
              <a:rPr lang="en-US" dirty="0" err="1">
                <a:ea typeface="Batang"/>
              </a:rPr>
              <a:t>gồm</a:t>
            </a:r>
            <a:r>
              <a:rPr lang="en-US" dirty="0">
                <a:ea typeface="Batang"/>
              </a:rPr>
              <a:t> </a:t>
            </a:r>
            <a:r>
              <a:rPr lang="en-US" dirty="0" err="1">
                <a:ea typeface="Batang"/>
              </a:rPr>
              <a:t>khóa</a:t>
            </a:r>
            <a:r>
              <a:rPr lang="en-US" dirty="0">
                <a:ea typeface="Batang"/>
              </a:rPr>
              <a:t> </a:t>
            </a:r>
            <a:r>
              <a:rPr lang="en-US" dirty="0" err="1">
                <a:ea typeface="Batang"/>
              </a:rPr>
              <a:t>công</a:t>
            </a:r>
            <a:r>
              <a:rPr lang="en-US" dirty="0">
                <a:ea typeface="Batang"/>
              </a:rPr>
              <a:t> </a:t>
            </a:r>
            <a:r>
              <a:rPr lang="en-US" dirty="0" err="1">
                <a:ea typeface="Batang"/>
              </a:rPr>
              <a:t>khai</a:t>
            </a:r>
            <a:r>
              <a:rPr lang="en-US" dirty="0">
                <a:ea typeface="Batang"/>
              </a:rPr>
              <a:t> </a:t>
            </a:r>
            <a:r>
              <a:rPr lang="en-US" dirty="0" err="1">
                <a:ea typeface="Batang"/>
              </a:rPr>
              <a:t>và</a:t>
            </a:r>
            <a:r>
              <a:rPr lang="en-US" dirty="0">
                <a:ea typeface="Batang"/>
              </a:rPr>
              <a:t> </a:t>
            </a:r>
            <a:r>
              <a:rPr lang="en-US" dirty="0" err="1">
                <a:ea typeface="Batang"/>
              </a:rPr>
              <a:t>khóa</a:t>
            </a:r>
            <a:r>
              <a:rPr lang="en-US" dirty="0">
                <a:ea typeface="Batang"/>
              </a:rPr>
              <a:t> </a:t>
            </a:r>
            <a:r>
              <a:rPr lang="en-US" dirty="0" err="1">
                <a:ea typeface="Batang"/>
              </a:rPr>
              <a:t>bí</a:t>
            </a:r>
            <a:r>
              <a:rPr lang="en-US" dirty="0">
                <a:ea typeface="Batang"/>
              </a:rPr>
              <a:t> </a:t>
            </a:r>
            <a:r>
              <a:rPr lang="en-US" dirty="0" err="1">
                <a:ea typeface="Batang"/>
              </a:rPr>
              <a:t>mật</a:t>
            </a:r>
            <a:r>
              <a:rPr lang="en-US" dirty="0">
                <a:ea typeface="Batang"/>
              </a:rPr>
              <a:t>. </a:t>
            </a:r>
            <a:r>
              <a:rPr lang="en-US" dirty="0" err="1">
                <a:ea typeface="Batang"/>
              </a:rPr>
              <a:t>Để</a:t>
            </a:r>
            <a:r>
              <a:rPr lang="en-US" dirty="0">
                <a:ea typeface="Batang"/>
              </a:rPr>
              <a:t> </a:t>
            </a:r>
            <a:r>
              <a:rPr lang="en-US" dirty="0" err="1">
                <a:ea typeface="Batang"/>
              </a:rPr>
              <a:t>tạo</a:t>
            </a:r>
            <a:r>
              <a:rPr lang="en-US" dirty="0">
                <a:ea typeface="Batang"/>
              </a:rPr>
              <a:t> 2 </a:t>
            </a:r>
            <a:r>
              <a:rPr lang="en-US" dirty="0" err="1">
                <a:ea typeface="Batang"/>
              </a:rPr>
              <a:t>khóa</a:t>
            </a:r>
            <a:r>
              <a:rPr lang="en-US" dirty="0">
                <a:ea typeface="Batang"/>
              </a:rPr>
              <a:t> </a:t>
            </a:r>
            <a:r>
              <a:rPr lang="en-US" dirty="0" err="1">
                <a:ea typeface="Batang"/>
              </a:rPr>
              <a:t>này</a:t>
            </a:r>
            <a:r>
              <a:rPr lang="en-US" dirty="0">
                <a:ea typeface="Batang"/>
              </a:rPr>
              <a:t>, </a:t>
            </a:r>
            <a:r>
              <a:rPr lang="en-US" dirty="0" err="1">
                <a:ea typeface="Batang"/>
              </a:rPr>
              <a:t>người</a:t>
            </a:r>
            <a:r>
              <a:rPr lang="en-US" dirty="0">
                <a:ea typeface="Batang"/>
              </a:rPr>
              <a:t> </a:t>
            </a:r>
            <a:r>
              <a:rPr lang="en-US" dirty="0" err="1">
                <a:ea typeface="Batang"/>
              </a:rPr>
              <a:t>dùng</a:t>
            </a:r>
            <a:endParaRPr lang="vi-VN" dirty="0" err="1"/>
          </a:p>
          <a:p>
            <a:r>
              <a:rPr lang="en-US" dirty="0" err="1">
                <a:ea typeface="Batang"/>
              </a:rPr>
              <a:t>sử</a:t>
            </a:r>
            <a:r>
              <a:rPr lang="en-US" dirty="0">
                <a:ea typeface="Batang"/>
              </a:rPr>
              <a:t> </a:t>
            </a:r>
            <a:r>
              <a:rPr lang="en-US" dirty="0" err="1">
                <a:ea typeface="Batang"/>
              </a:rPr>
              <a:t>dụng</a:t>
            </a:r>
            <a:r>
              <a:rPr lang="en-US" dirty="0">
                <a:ea typeface="Batang"/>
              </a:rPr>
              <a:t> </a:t>
            </a:r>
            <a:r>
              <a:rPr lang="en-US" dirty="0" err="1">
                <a:ea typeface="Batang"/>
              </a:rPr>
              <a:t>câu</a:t>
            </a:r>
            <a:r>
              <a:rPr lang="en-US" dirty="0">
                <a:ea typeface="Batang"/>
              </a:rPr>
              <a:t> </a:t>
            </a:r>
            <a:r>
              <a:rPr lang="en-US" dirty="0" err="1">
                <a:ea typeface="Batang"/>
              </a:rPr>
              <a:t>lệnh</a:t>
            </a:r>
            <a:r>
              <a:rPr lang="en-US" dirty="0">
                <a:ea typeface="Batang"/>
              </a:rPr>
              <a:t>:</a:t>
            </a:r>
            <a:endParaRPr lang="en-US"/>
          </a:p>
        </p:txBody>
      </p:sp>
      <p:sp>
        <p:nvSpPr>
          <p:cNvPr id="6" name="TextBox 5">
            <a:extLst>
              <a:ext uri="{FF2B5EF4-FFF2-40B4-BE49-F238E27FC236}">
                <a16:creationId xmlns="" xmlns:a16="http://schemas.microsoft.com/office/drawing/2014/main" id="{120B2D41-3840-48F6-B7FF-594739C5E0E7}"/>
              </a:ext>
            </a:extLst>
          </p:cNvPr>
          <p:cNvSpPr txBox="1"/>
          <p:nvPr/>
        </p:nvSpPr>
        <p:spPr>
          <a:xfrm>
            <a:off x="274865" y="18737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err="1">
                <a:ea typeface="Batang"/>
              </a:rPr>
              <a:t>ssh</a:t>
            </a:r>
            <a:r>
              <a:rPr lang="en-US" b="1" i="1" dirty="0">
                <a:ea typeface="Batang"/>
              </a:rPr>
              <a:t>-keygen  –t  </a:t>
            </a:r>
            <a:r>
              <a:rPr lang="en-US" b="1" i="1" dirty="0" err="1">
                <a:ea typeface="Batang"/>
              </a:rPr>
              <a:t>rsa</a:t>
            </a:r>
          </a:p>
        </p:txBody>
      </p:sp>
      <p:pic>
        <p:nvPicPr>
          <p:cNvPr id="7" name="Picture 7" descr="Ảnh có chứa văn bản&#10;&#10;Mô tả được tạo với mức tin cậy cao">
            <a:extLst>
              <a:ext uri="{FF2B5EF4-FFF2-40B4-BE49-F238E27FC236}">
                <a16:creationId xmlns="" xmlns:a16="http://schemas.microsoft.com/office/drawing/2014/main" id="{90D3581B-F292-47A7-935C-769E5BAE004F}"/>
              </a:ext>
            </a:extLst>
          </p:cNvPr>
          <p:cNvPicPr>
            <a:picLocks noChangeAspect="1"/>
          </p:cNvPicPr>
          <p:nvPr/>
        </p:nvPicPr>
        <p:blipFill>
          <a:blip r:embed="rId2"/>
          <a:stretch>
            <a:fillRect/>
          </a:stretch>
        </p:blipFill>
        <p:spPr>
          <a:xfrm>
            <a:off x="3894364" y="1719086"/>
            <a:ext cx="4995182" cy="2827915"/>
          </a:xfrm>
          <a:prstGeom prst="rect">
            <a:avLst/>
          </a:prstGeom>
        </p:spPr>
      </p:pic>
      <p:sp>
        <p:nvSpPr>
          <p:cNvPr id="9" name="TextBox 8">
            <a:extLst>
              <a:ext uri="{FF2B5EF4-FFF2-40B4-BE49-F238E27FC236}">
                <a16:creationId xmlns="" xmlns:a16="http://schemas.microsoft.com/office/drawing/2014/main" id="{19F90B53-956B-480B-BCF2-782BB7AE4142}"/>
              </a:ext>
            </a:extLst>
          </p:cNvPr>
          <p:cNvSpPr txBox="1"/>
          <p:nvPr/>
        </p:nvSpPr>
        <p:spPr>
          <a:xfrm>
            <a:off x="84364" y="2581276"/>
            <a:ext cx="39814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a:t>
            </a:r>
            <a:r>
              <a:rPr lang="en-US" dirty="0" err="1">
                <a:ea typeface="Batang"/>
              </a:rPr>
              <a:t>Khóa</a:t>
            </a:r>
            <a:r>
              <a:rPr lang="en-US" dirty="0">
                <a:ea typeface="Batang"/>
              </a:rPr>
              <a:t> </a:t>
            </a:r>
            <a:r>
              <a:rPr lang="en-US" dirty="0" err="1">
                <a:ea typeface="Batang"/>
              </a:rPr>
              <a:t>công</a:t>
            </a:r>
            <a:r>
              <a:rPr lang="en-US" dirty="0">
                <a:ea typeface="Batang"/>
              </a:rPr>
              <a:t> </a:t>
            </a:r>
            <a:r>
              <a:rPr lang="en-US" dirty="0" err="1">
                <a:ea typeface="Batang"/>
              </a:rPr>
              <a:t>khai</a:t>
            </a:r>
            <a:r>
              <a:rPr lang="en-US" dirty="0">
                <a:ea typeface="Batang"/>
              </a:rPr>
              <a:t> </a:t>
            </a:r>
            <a:r>
              <a:rPr lang="en-US" dirty="0" err="1">
                <a:ea typeface="Batang"/>
              </a:rPr>
              <a:t>được</a:t>
            </a:r>
            <a:r>
              <a:rPr lang="en-US" dirty="0">
                <a:ea typeface="Batang"/>
              </a:rPr>
              <a:t> </a:t>
            </a:r>
            <a:r>
              <a:rPr lang="en-US" dirty="0" err="1">
                <a:ea typeface="Batang"/>
              </a:rPr>
              <a:t>lưu</a:t>
            </a:r>
            <a:r>
              <a:rPr lang="en-US" dirty="0">
                <a:ea typeface="Batang"/>
              </a:rPr>
              <a:t> </a:t>
            </a:r>
            <a:r>
              <a:rPr lang="en-US" dirty="0" err="1">
                <a:ea typeface="Batang"/>
              </a:rPr>
              <a:t>tại</a:t>
            </a:r>
            <a:endParaRPr lang="en-US" sz="1300" dirty="0" err="1">
              <a:ea typeface="Batang"/>
            </a:endParaRPr>
          </a:p>
          <a:p>
            <a:r>
              <a:rPr lang="en-US" dirty="0">
                <a:ea typeface="Batang"/>
              </a:rPr>
              <a:t> ~/.</a:t>
            </a:r>
            <a:r>
              <a:rPr lang="en-US" dirty="0" err="1">
                <a:ea typeface="Batang"/>
              </a:rPr>
              <a:t>ssh</a:t>
            </a:r>
            <a:r>
              <a:rPr lang="en-US" dirty="0">
                <a:ea typeface="Batang"/>
              </a:rPr>
              <a:t>/id_rsa.pub</a:t>
            </a:r>
            <a:r>
              <a:rPr lang="en-US" sz="1300" dirty="0">
                <a:ea typeface="Batang"/>
              </a:rPr>
              <a:t> </a:t>
            </a:r>
            <a:endParaRPr lang="en-US" sz="1300" dirty="0">
              <a:ea typeface="Batang"/>
              <a:cs typeface="Arial"/>
            </a:endParaRPr>
          </a:p>
        </p:txBody>
      </p:sp>
      <p:sp>
        <p:nvSpPr>
          <p:cNvPr id="10" name="TextBox 9">
            <a:extLst>
              <a:ext uri="{FF2B5EF4-FFF2-40B4-BE49-F238E27FC236}">
                <a16:creationId xmlns="" xmlns:a16="http://schemas.microsoft.com/office/drawing/2014/main" id="{4F0C7D76-E618-48C1-BE32-935A8AD061A4}"/>
              </a:ext>
            </a:extLst>
          </p:cNvPr>
          <p:cNvSpPr txBox="1"/>
          <p:nvPr/>
        </p:nvSpPr>
        <p:spPr>
          <a:xfrm>
            <a:off x="104776" y="3560989"/>
            <a:ext cx="37161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a:t>
            </a:r>
            <a:r>
              <a:rPr lang="en-US" dirty="0" err="1">
                <a:ea typeface="Batang"/>
              </a:rPr>
              <a:t>Khóa</a:t>
            </a:r>
            <a:r>
              <a:rPr lang="en-US" dirty="0">
                <a:ea typeface="Batang"/>
              </a:rPr>
              <a:t> </a:t>
            </a:r>
            <a:r>
              <a:rPr lang="en-US" dirty="0" err="1">
                <a:ea typeface="Batang"/>
              </a:rPr>
              <a:t>bí</a:t>
            </a:r>
            <a:r>
              <a:rPr lang="en-US" dirty="0">
                <a:ea typeface="Batang"/>
              </a:rPr>
              <a:t> </a:t>
            </a:r>
            <a:r>
              <a:rPr lang="en-US" dirty="0" err="1">
                <a:ea typeface="Batang"/>
              </a:rPr>
              <a:t>mật</a:t>
            </a:r>
            <a:r>
              <a:rPr lang="en-US" dirty="0">
                <a:ea typeface="Batang"/>
              </a:rPr>
              <a:t> </a:t>
            </a:r>
            <a:r>
              <a:rPr lang="en-US" dirty="0" err="1">
                <a:ea typeface="Batang"/>
              </a:rPr>
              <a:t>lưu</a:t>
            </a:r>
            <a:r>
              <a:rPr lang="en-US" dirty="0">
                <a:ea typeface="Batang"/>
              </a:rPr>
              <a:t> </a:t>
            </a:r>
            <a:r>
              <a:rPr lang="en-US" dirty="0" err="1">
                <a:ea typeface="Batang"/>
              </a:rPr>
              <a:t>tại</a:t>
            </a:r>
            <a:r>
              <a:rPr lang="en-US" dirty="0">
                <a:ea typeface="Batang"/>
              </a:rPr>
              <a:t> ~/.</a:t>
            </a:r>
            <a:r>
              <a:rPr lang="en-US" dirty="0" err="1">
                <a:ea typeface="Batang"/>
              </a:rPr>
              <a:t>ssh</a:t>
            </a:r>
            <a:r>
              <a:rPr lang="en-US" dirty="0">
                <a:ea typeface="Batang"/>
              </a:rPr>
              <a:t>/</a:t>
            </a:r>
            <a:r>
              <a:rPr lang="en-US" dirty="0" err="1">
                <a:ea typeface="Batang"/>
              </a:rPr>
              <a:t>id_rsa</a:t>
            </a:r>
            <a:endParaRPr lang="en-US" sz="1300" dirty="0" err="1">
              <a:ea typeface="Batang"/>
            </a:endParaRPr>
          </a:p>
        </p:txBody>
      </p:sp>
    </p:spTree>
    <p:extLst>
      <p:ext uri="{BB962C8B-B14F-4D97-AF65-F5344CB8AC3E}">
        <p14:creationId xmlns:p14="http://schemas.microsoft.com/office/powerpoint/2010/main" val="3676358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 xmlns:a16="http://schemas.microsoft.com/office/drawing/2014/main" id="{19D6F75B-030A-4248-B518-9AFF22AD2EA3}"/>
              </a:ext>
            </a:extLst>
          </p:cNvPr>
          <p:cNvSpPr txBox="1"/>
          <p:nvPr/>
        </p:nvSpPr>
        <p:spPr>
          <a:xfrm>
            <a:off x="131989" y="220436"/>
            <a:ext cx="809080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ea typeface="Batang"/>
              </a:rPr>
              <a:t>-</a:t>
            </a:r>
            <a:r>
              <a:rPr lang="en-US" dirty="0" err="1">
                <a:ea typeface="Batang"/>
              </a:rPr>
              <a:t>Để</a:t>
            </a:r>
            <a:r>
              <a:rPr lang="en-US" dirty="0">
                <a:ea typeface="Batang"/>
              </a:rPr>
              <a:t> </a:t>
            </a:r>
            <a:r>
              <a:rPr lang="en-US" dirty="0" err="1">
                <a:ea typeface="Batang"/>
              </a:rPr>
              <a:t>sử</a:t>
            </a:r>
            <a:r>
              <a:rPr lang="en-US" dirty="0">
                <a:ea typeface="Batang"/>
              </a:rPr>
              <a:t> </a:t>
            </a:r>
            <a:r>
              <a:rPr lang="en-US" dirty="0" err="1">
                <a:ea typeface="Batang"/>
              </a:rPr>
              <a:t>dụng</a:t>
            </a:r>
            <a:r>
              <a:rPr lang="en-US" dirty="0">
                <a:ea typeface="Batang"/>
              </a:rPr>
              <a:t> </a:t>
            </a:r>
            <a:r>
              <a:rPr lang="en-US" dirty="0" err="1">
                <a:ea typeface="Batang"/>
              </a:rPr>
              <a:t>khóa</a:t>
            </a:r>
            <a:r>
              <a:rPr lang="en-US" dirty="0">
                <a:ea typeface="Batang"/>
              </a:rPr>
              <a:t> </a:t>
            </a:r>
            <a:r>
              <a:rPr lang="en-US" dirty="0" err="1">
                <a:ea typeface="Batang"/>
              </a:rPr>
              <a:t>công</a:t>
            </a:r>
            <a:r>
              <a:rPr lang="en-US" dirty="0">
                <a:ea typeface="Batang"/>
              </a:rPr>
              <a:t> </a:t>
            </a:r>
            <a:r>
              <a:rPr lang="en-US" dirty="0" err="1">
                <a:ea typeface="Batang"/>
              </a:rPr>
              <a:t>khai</a:t>
            </a:r>
            <a:r>
              <a:rPr lang="en-US" dirty="0">
                <a:ea typeface="Batang"/>
              </a:rPr>
              <a:t> </a:t>
            </a:r>
            <a:r>
              <a:rPr lang="en-US" dirty="0" err="1">
                <a:ea typeface="Batang"/>
              </a:rPr>
              <a:t>trong</a:t>
            </a:r>
            <a:r>
              <a:rPr lang="en-US" dirty="0">
                <a:ea typeface="Batang"/>
              </a:rPr>
              <a:t> </a:t>
            </a:r>
            <a:r>
              <a:rPr lang="en-US" dirty="0" err="1">
                <a:ea typeface="Batang"/>
              </a:rPr>
              <a:t>quá</a:t>
            </a:r>
            <a:r>
              <a:rPr lang="en-US" dirty="0">
                <a:ea typeface="Batang"/>
              </a:rPr>
              <a:t> </a:t>
            </a:r>
            <a:r>
              <a:rPr lang="en-US" dirty="0" err="1">
                <a:ea typeface="Batang"/>
              </a:rPr>
              <a:t>trình</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cần</a:t>
            </a:r>
            <a:r>
              <a:rPr lang="en-US" dirty="0">
                <a:ea typeface="Batang"/>
              </a:rPr>
              <a:t> </a:t>
            </a:r>
            <a:r>
              <a:rPr lang="en-US" dirty="0" err="1">
                <a:ea typeface="Batang"/>
              </a:rPr>
              <a:t>chép</a:t>
            </a:r>
            <a:endParaRPr lang="en-US" dirty="0" err="1">
              <a:ea typeface="Arial Unicode MS"/>
            </a:endParaRPr>
          </a:p>
          <a:p>
            <a:r>
              <a:rPr lang="en-US" dirty="0" err="1">
                <a:ea typeface="Batang"/>
              </a:rPr>
              <a:t>khóa</a:t>
            </a:r>
            <a:r>
              <a:rPr lang="en-US" dirty="0">
                <a:ea typeface="Batang"/>
              </a:rPr>
              <a:t> </a:t>
            </a:r>
            <a:r>
              <a:rPr lang="en-US" dirty="0" err="1">
                <a:ea typeface="Batang"/>
              </a:rPr>
              <a:t>vào</a:t>
            </a:r>
            <a:r>
              <a:rPr lang="en-US" dirty="0">
                <a:ea typeface="Batang"/>
              </a:rPr>
              <a:t> </a:t>
            </a:r>
            <a:r>
              <a:rPr lang="en-US" dirty="0" err="1">
                <a:ea typeface="Batang"/>
              </a:rPr>
              <a:t>máy</a:t>
            </a:r>
            <a:r>
              <a:rPr lang="en-US" dirty="0">
                <a:ea typeface="Batang"/>
              </a:rPr>
              <a:t> </a:t>
            </a:r>
            <a:r>
              <a:rPr lang="en-US" dirty="0" err="1">
                <a:ea typeface="Batang"/>
              </a:rPr>
              <a:t>chủ</a:t>
            </a:r>
            <a:r>
              <a:rPr lang="en-US" dirty="0">
                <a:ea typeface="Batang"/>
              </a:rPr>
              <a:t> qua </a:t>
            </a:r>
            <a:r>
              <a:rPr lang="en-US" dirty="0" err="1">
                <a:ea typeface="Batang"/>
              </a:rPr>
              <a:t>câu</a:t>
            </a:r>
            <a:r>
              <a:rPr lang="en-US" dirty="0">
                <a:ea typeface="Batang"/>
              </a:rPr>
              <a:t> </a:t>
            </a:r>
            <a:r>
              <a:rPr lang="en-US" dirty="0" err="1">
                <a:ea typeface="Batang"/>
              </a:rPr>
              <a:t>lệnh</a:t>
            </a:r>
            <a:endParaRPr lang="en-US" dirty="0">
              <a:cs typeface="Arial"/>
            </a:endParaRPr>
          </a:p>
        </p:txBody>
      </p:sp>
      <p:sp>
        <p:nvSpPr>
          <p:cNvPr id="7" name="TextBox 1">
            <a:extLst>
              <a:ext uri="{FF2B5EF4-FFF2-40B4-BE49-F238E27FC236}">
                <a16:creationId xmlns="" xmlns:a16="http://schemas.microsoft.com/office/drawing/2014/main" id="{4EB1B764-6BB9-48A5-A955-EBEC99AB70D4}"/>
              </a:ext>
            </a:extLst>
          </p:cNvPr>
          <p:cNvSpPr txBox="1"/>
          <p:nvPr/>
        </p:nvSpPr>
        <p:spPr>
          <a:xfrm>
            <a:off x="526598" y="866775"/>
            <a:ext cx="528773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b="1" i="1" dirty="0" err="1">
                <a:ea typeface="Batang"/>
              </a:rPr>
              <a:t>ssh</a:t>
            </a:r>
            <a:r>
              <a:rPr lang="en-US" b="1" i="1" dirty="0">
                <a:ea typeface="Batang"/>
              </a:rPr>
              <a:t>-copy-id </a:t>
            </a:r>
            <a:r>
              <a:rPr lang="en-US" b="1" i="1" dirty="0" err="1">
                <a:ea typeface="Batang"/>
              </a:rPr>
              <a:t>tên_người_dùng@máy_chủ_ssh</a:t>
            </a:r>
            <a:endParaRPr lang="en-US" b="1" i="1" dirty="0">
              <a:ea typeface="Batang"/>
              <a:cs typeface="Arial"/>
            </a:endParaRPr>
          </a:p>
        </p:txBody>
      </p:sp>
      <p:pic>
        <p:nvPicPr>
          <p:cNvPr id="8" name="Picture 8" descr="Ảnh có chứa văn bản&#10;&#10;Mô tả được tạo với mức tin cậy cao">
            <a:extLst>
              <a:ext uri="{FF2B5EF4-FFF2-40B4-BE49-F238E27FC236}">
                <a16:creationId xmlns="" xmlns:a16="http://schemas.microsoft.com/office/drawing/2014/main" id="{BE2A02CD-A64B-430E-BC30-29CDEA22080D}"/>
              </a:ext>
            </a:extLst>
          </p:cNvPr>
          <p:cNvPicPr>
            <a:picLocks noChangeAspect="1"/>
          </p:cNvPicPr>
          <p:nvPr/>
        </p:nvPicPr>
        <p:blipFill>
          <a:blip r:embed="rId2"/>
          <a:stretch>
            <a:fillRect/>
          </a:stretch>
        </p:blipFill>
        <p:spPr>
          <a:xfrm>
            <a:off x="353041" y="1321825"/>
            <a:ext cx="4394542" cy="1893690"/>
          </a:xfrm>
          <a:prstGeom prst="rect">
            <a:avLst/>
          </a:prstGeom>
        </p:spPr>
      </p:pic>
      <p:sp>
        <p:nvSpPr>
          <p:cNvPr id="10" name="TextBox 9">
            <a:extLst>
              <a:ext uri="{FF2B5EF4-FFF2-40B4-BE49-F238E27FC236}">
                <a16:creationId xmlns="" xmlns:a16="http://schemas.microsoft.com/office/drawing/2014/main" id="{725E2CFC-ECA7-40A1-8A8B-AFC904032957}"/>
              </a:ext>
            </a:extLst>
          </p:cNvPr>
          <p:cNvSpPr txBox="1"/>
          <p:nvPr/>
        </p:nvSpPr>
        <p:spPr>
          <a:xfrm>
            <a:off x="131990" y="3404507"/>
            <a:ext cx="85330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Batang"/>
              </a:rPr>
              <a:t>-</a:t>
            </a:r>
            <a:r>
              <a:rPr lang="en-US" dirty="0" err="1">
                <a:ea typeface="Batang"/>
              </a:rPr>
              <a:t>Cuối</a:t>
            </a:r>
            <a:r>
              <a:rPr lang="en-US" dirty="0">
                <a:ea typeface="Batang"/>
              </a:rPr>
              <a:t> </a:t>
            </a:r>
            <a:r>
              <a:rPr lang="en-US" dirty="0" err="1">
                <a:ea typeface="Batang"/>
              </a:rPr>
              <a:t>cùng</a:t>
            </a:r>
            <a:r>
              <a:rPr lang="en-US" dirty="0">
                <a:ea typeface="Batang"/>
              </a:rPr>
              <a:t>, </a:t>
            </a:r>
            <a:r>
              <a:rPr lang="en-US" dirty="0" err="1">
                <a:ea typeface="Batang"/>
              </a:rPr>
              <a:t>kiểm</a:t>
            </a:r>
            <a:r>
              <a:rPr lang="en-US" dirty="0">
                <a:ea typeface="Batang"/>
              </a:rPr>
              <a:t> </a:t>
            </a:r>
            <a:r>
              <a:rPr lang="en-US" dirty="0" err="1">
                <a:ea typeface="Batang"/>
              </a:rPr>
              <a:t>tra</a:t>
            </a:r>
            <a:r>
              <a:rPr lang="en-US" dirty="0">
                <a:ea typeface="Batang"/>
              </a:rPr>
              <a:t> </a:t>
            </a:r>
            <a:r>
              <a:rPr lang="en-US" dirty="0" err="1">
                <a:ea typeface="Batang"/>
              </a:rPr>
              <a:t>quyền</a:t>
            </a:r>
            <a:r>
              <a:rPr lang="en-US" dirty="0">
                <a:ea typeface="Batang"/>
              </a:rPr>
              <a:t> </a:t>
            </a:r>
            <a:r>
              <a:rPr lang="en-US" dirty="0" err="1">
                <a:ea typeface="Batang"/>
              </a:rPr>
              <a:t>truy</a:t>
            </a:r>
            <a:r>
              <a:rPr lang="en-US" dirty="0">
                <a:ea typeface="Batang"/>
              </a:rPr>
              <a:t> </a:t>
            </a:r>
            <a:r>
              <a:rPr lang="en-US" dirty="0" err="1">
                <a:ea typeface="Batang"/>
              </a:rPr>
              <a:t>cập</a:t>
            </a:r>
            <a:r>
              <a:rPr lang="en-US" dirty="0">
                <a:ea typeface="Batang"/>
              </a:rPr>
              <a:t> file </a:t>
            </a:r>
            <a:r>
              <a:rPr lang="en-US" dirty="0" err="1">
                <a:ea typeface="Batang"/>
              </a:rPr>
              <a:t>chứa</a:t>
            </a:r>
            <a:r>
              <a:rPr lang="en-US" dirty="0">
                <a:ea typeface="Batang"/>
              </a:rPr>
              <a:t> </a:t>
            </a:r>
            <a:r>
              <a:rPr lang="en-US" dirty="0" err="1">
                <a:ea typeface="Batang"/>
              </a:rPr>
              <a:t>khóa</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i="1" dirty="0" err="1">
                <a:ea typeface="Batang"/>
              </a:rPr>
              <a:t>authorized_key</a:t>
            </a:r>
            <a:r>
              <a:rPr lang="en-US" dirty="0">
                <a:ea typeface="Batang"/>
              </a:rPr>
              <a:t>, </a:t>
            </a:r>
            <a:r>
              <a:rPr lang="en-US" dirty="0" err="1">
                <a:ea typeface="Batang"/>
              </a:rPr>
              <a:t>chỉ</a:t>
            </a:r>
            <a:r>
              <a:rPr lang="en-US" dirty="0">
                <a:ea typeface="Batang"/>
              </a:rPr>
              <a:t> </a:t>
            </a:r>
            <a:r>
              <a:rPr lang="en-US" dirty="0" err="1">
                <a:ea typeface="Batang"/>
              </a:rPr>
              <a:t>có</a:t>
            </a:r>
            <a:r>
              <a:rPr lang="en-US" dirty="0">
                <a:ea typeface="Batang"/>
              </a:rPr>
              <a:t> </a:t>
            </a:r>
            <a:r>
              <a:rPr lang="en-US" dirty="0" err="1">
                <a:ea typeface="Batang"/>
              </a:rPr>
              <a:t>người</a:t>
            </a:r>
            <a:r>
              <a:rPr lang="en-US" dirty="0">
                <a:ea typeface="Batang"/>
              </a:rPr>
              <a:t> </a:t>
            </a:r>
            <a:r>
              <a:rPr lang="en-US" dirty="0" err="1">
                <a:ea typeface="Batang"/>
              </a:rPr>
              <a:t>dùng</a:t>
            </a:r>
            <a:r>
              <a:rPr lang="en-US" dirty="0">
                <a:ea typeface="Batang"/>
              </a:rPr>
              <a:t> </a:t>
            </a:r>
            <a:r>
              <a:rPr lang="en-US" dirty="0" err="1">
                <a:ea typeface="Batang"/>
              </a:rPr>
              <a:t>đã</a:t>
            </a:r>
            <a:r>
              <a:rPr lang="en-US" dirty="0">
                <a:ea typeface="Batang"/>
              </a:rPr>
              <a:t> </a:t>
            </a:r>
            <a:r>
              <a:rPr lang="en-US" dirty="0" err="1">
                <a:ea typeface="Batang"/>
              </a:rPr>
              <a:t>được</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dirty="0" err="1">
                <a:ea typeface="Batang"/>
              </a:rPr>
              <a:t>mới</a:t>
            </a:r>
            <a:r>
              <a:rPr lang="en-US" dirty="0">
                <a:ea typeface="Batang"/>
              </a:rPr>
              <a:t> </a:t>
            </a:r>
            <a:r>
              <a:rPr lang="en-US" dirty="0" err="1">
                <a:ea typeface="Batang"/>
              </a:rPr>
              <a:t>có</a:t>
            </a:r>
            <a:r>
              <a:rPr lang="en-US" dirty="0">
                <a:ea typeface="Batang"/>
              </a:rPr>
              <a:t> </a:t>
            </a:r>
            <a:r>
              <a:rPr lang="en-US" dirty="0" err="1">
                <a:ea typeface="Batang"/>
              </a:rPr>
              <a:t>quyền</a:t>
            </a:r>
            <a:r>
              <a:rPr lang="en-US" dirty="0">
                <a:ea typeface="Batang"/>
              </a:rPr>
              <a:t> </a:t>
            </a:r>
            <a:r>
              <a:rPr lang="en-US" dirty="0" err="1">
                <a:ea typeface="Batang"/>
              </a:rPr>
              <a:t>đọc</a:t>
            </a:r>
            <a:r>
              <a:rPr lang="en-US" dirty="0">
                <a:ea typeface="Batang"/>
              </a:rPr>
              <a:t> </a:t>
            </a:r>
            <a:r>
              <a:rPr lang="en-US" dirty="0" err="1">
                <a:ea typeface="Batang"/>
              </a:rPr>
              <a:t>hoặc</a:t>
            </a:r>
            <a:r>
              <a:rPr lang="en-US" dirty="0">
                <a:ea typeface="Batang"/>
              </a:rPr>
              <a:t> </a:t>
            </a:r>
            <a:r>
              <a:rPr lang="en-US" dirty="0" err="1">
                <a:ea typeface="Batang"/>
              </a:rPr>
              <a:t>ghi</a:t>
            </a:r>
            <a:r>
              <a:rPr lang="en-US" dirty="0">
                <a:ea typeface="Batang"/>
              </a:rPr>
              <a:t>. </a:t>
            </a:r>
            <a:r>
              <a:rPr lang="en-US" dirty="0" err="1">
                <a:ea typeface="Batang"/>
              </a:rPr>
              <a:t>Nếu</a:t>
            </a:r>
            <a:r>
              <a:rPr lang="en-US" dirty="0">
                <a:ea typeface="Batang"/>
              </a:rPr>
              <a:t> </a:t>
            </a:r>
            <a:r>
              <a:rPr lang="en-US" dirty="0" err="1">
                <a:ea typeface="Batang"/>
              </a:rPr>
              <a:t>quyền</a:t>
            </a:r>
            <a:r>
              <a:rPr lang="en-US" dirty="0">
                <a:ea typeface="Batang"/>
              </a:rPr>
              <a:t> </a:t>
            </a:r>
            <a:r>
              <a:rPr lang="en-US" dirty="0" err="1">
                <a:ea typeface="Batang"/>
              </a:rPr>
              <a:t>truy</a:t>
            </a:r>
            <a:r>
              <a:rPr lang="en-US" dirty="0">
                <a:ea typeface="Batang"/>
              </a:rPr>
              <a:t> </a:t>
            </a:r>
            <a:r>
              <a:rPr lang="en-US" dirty="0" err="1">
                <a:ea typeface="Batang"/>
              </a:rPr>
              <a:t>nhập</a:t>
            </a:r>
            <a:r>
              <a:rPr lang="en-US" dirty="0">
                <a:ea typeface="Batang"/>
              </a:rPr>
              <a:t> </a:t>
            </a:r>
            <a:r>
              <a:rPr lang="en-US" dirty="0" err="1">
                <a:ea typeface="Batang"/>
              </a:rPr>
              <a:t>vào</a:t>
            </a:r>
            <a:r>
              <a:rPr lang="en-US" dirty="0">
                <a:ea typeface="Batang"/>
              </a:rPr>
              <a:t> file </a:t>
            </a:r>
            <a:r>
              <a:rPr lang="en-US" dirty="0" err="1">
                <a:ea typeface="Batang"/>
              </a:rPr>
              <a:t>chứa</a:t>
            </a:r>
            <a:r>
              <a:rPr lang="en-US" dirty="0">
                <a:ea typeface="Batang"/>
              </a:rPr>
              <a:t> </a:t>
            </a:r>
            <a:r>
              <a:rPr lang="en-US" dirty="0" err="1">
                <a:ea typeface="Batang"/>
              </a:rPr>
              <a:t>khóa</a:t>
            </a:r>
            <a:r>
              <a:rPr lang="en-US" dirty="0">
                <a:ea typeface="Batang"/>
              </a:rPr>
              <a:t> </a:t>
            </a:r>
            <a:r>
              <a:rPr lang="en-US" dirty="0" err="1">
                <a:ea typeface="Batang"/>
              </a:rPr>
              <a:t>xác</a:t>
            </a:r>
            <a:r>
              <a:rPr lang="en-US" dirty="0">
                <a:ea typeface="Batang"/>
              </a:rPr>
              <a:t> </a:t>
            </a:r>
            <a:r>
              <a:rPr lang="en-US" dirty="0" err="1">
                <a:ea typeface="Batang"/>
              </a:rPr>
              <a:t>thực</a:t>
            </a:r>
            <a:r>
              <a:rPr lang="en-US" dirty="0">
                <a:ea typeface="Batang"/>
              </a:rPr>
              <a:t> </a:t>
            </a:r>
            <a:r>
              <a:rPr lang="en-US" dirty="0" err="1">
                <a:ea typeface="Batang"/>
              </a:rPr>
              <a:t>chưa</a:t>
            </a:r>
            <a:r>
              <a:rPr lang="en-US" dirty="0">
                <a:ea typeface="Batang"/>
              </a:rPr>
              <a:t> </a:t>
            </a:r>
            <a:r>
              <a:rPr lang="en-US" dirty="0" err="1">
                <a:ea typeface="Batang"/>
              </a:rPr>
              <a:t>phù</a:t>
            </a:r>
            <a:r>
              <a:rPr lang="en-US" dirty="0">
                <a:ea typeface="Batang"/>
              </a:rPr>
              <a:t> </a:t>
            </a:r>
            <a:r>
              <a:rPr lang="en-US" dirty="0" err="1">
                <a:ea typeface="Batang"/>
              </a:rPr>
              <a:t>hợp</a:t>
            </a:r>
            <a:r>
              <a:rPr lang="en-US" dirty="0">
                <a:ea typeface="Batang"/>
              </a:rPr>
              <a:t> </a:t>
            </a:r>
            <a:r>
              <a:rPr lang="en-US" dirty="0" err="1">
                <a:ea typeface="Batang"/>
              </a:rPr>
              <a:t>thì</a:t>
            </a:r>
            <a:r>
              <a:rPr lang="en-US" dirty="0">
                <a:ea typeface="Batang"/>
              </a:rPr>
              <a:t> </a:t>
            </a:r>
            <a:r>
              <a:rPr lang="en-US" dirty="0" err="1">
                <a:ea typeface="Batang"/>
              </a:rPr>
              <a:t>phải</a:t>
            </a:r>
            <a:r>
              <a:rPr lang="en-US" dirty="0">
                <a:ea typeface="Batang"/>
              </a:rPr>
              <a:t> </a:t>
            </a:r>
            <a:r>
              <a:rPr lang="en-US" dirty="0" err="1">
                <a:ea typeface="Batang"/>
              </a:rPr>
              <a:t>cập</a:t>
            </a:r>
            <a:r>
              <a:rPr lang="en-US" dirty="0">
                <a:ea typeface="Batang"/>
              </a:rPr>
              <a:t> </a:t>
            </a:r>
            <a:r>
              <a:rPr lang="en-US" dirty="0" err="1">
                <a:ea typeface="Batang"/>
              </a:rPr>
              <a:t>nhật</a:t>
            </a:r>
            <a:r>
              <a:rPr lang="en-US" dirty="0">
                <a:ea typeface="Batang"/>
              </a:rPr>
              <a:t> </a:t>
            </a:r>
            <a:r>
              <a:rPr lang="en-US" dirty="0" err="1">
                <a:ea typeface="Batang"/>
              </a:rPr>
              <a:t>lại</a:t>
            </a:r>
            <a:r>
              <a:rPr lang="en-US" dirty="0">
                <a:ea typeface="Batang"/>
              </a:rPr>
              <a:t> </a:t>
            </a:r>
            <a:r>
              <a:rPr lang="en-US" dirty="0" err="1">
                <a:ea typeface="Batang"/>
              </a:rPr>
              <a:t>theo</a:t>
            </a:r>
            <a:r>
              <a:rPr lang="en-US" dirty="0">
                <a:ea typeface="Batang"/>
              </a:rPr>
              <a:t> </a:t>
            </a:r>
            <a:r>
              <a:rPr lang="en-US" dirty="0" err="1">
                <a:ea typeface="Batang"/>
              </a:rPr>
              <a:t>câu</a:t>
            </a:r>
            <a:r>
              <a:rPr lang="en-US" dirty="0">
                <a:ea typeface="Batang"/>
              </a:rPr>
              <a:t> </a:t>
            </a:r>
            <a:r>
              <a:rPr lang="en-US" dirty="0" err="1">
                <a:ea typeface="Batang"/>
              </a:rPr>
              <a:t>lệnh</a:t>
            </a:r>
            <a:r>
              <a:rPr lang="en-US" dirty="0">
                <a:ea typeface="Batang"/>
              </a:rPr>
              <a:t> </a:t>
            </a:r>
            <a:r>
              <a:rPr lang="en-US" dirty="0" err="1">
                <a:ea typeface="Batang"/>
              </a:rPr>
              <a:t>sau</a:t>
            </a:r>
            <a:r>
              <a:rPr lang="en-US" dirty="0">
                <a:ea typeface="Batang"/>
              </a:rPr>
              <a:t>:</a:t>
            </a:r>
          </a:p>
        </p:txBody>
      </p:sp>
      <p:sp>
        <p:nvSpPr>
          <p:cNvPr id="11" name="TextBox 10">
            <a:extLst>
              <a:ext uri="{FF2B5EF4-FFF2-40B4-BE49-F238E27FC236}">
                <a16:creationId xmlns="" xmlns:a16="http://schemas.microsoft.com/office/drawing/2014/main" id="{6BC7B1E5-56C7-444C-959F-18641A819692}"/>
              </a:ext>
            </a:extLst>
          </p:cNvPr>
          <p:cNvSpPr txBox="1"/>
          <p:nvPr/>
        </p:nvSpPr>
        <p:spPr>
          <a:xfrm>
            <a:off x="526596" y="4472668"/>
            <a:ext cx="3995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ea typeface="Batang"/>
              </a:rPr>
              <a:t>chmod</a:t>
            </a:r>
            <a:r>
              <a:rPr lang="en-US" b="1" dirty="0">
                <a:ea typeface="Batang"/>
              </a:rPr>
              <a:t> 600 .</a:t>
            </a:r>
            <a:r>
              <a:rPr lang="en-US" b="1" dirty="0" err="1">
                <a:ea typeface="Batang"/>
              </a:rPr>
              <a:t>ssh</a:t>
            </a:r>
            <a:r>
              <a:rPr lang="en-US" b="1" dirty="0">
                <a:ea typeface="Batang"/>
              </a:rPr>
              <a:t>/</a:t>
            </a:r>
            <a:r>
              <a:rPr lang="en-US" b="1" dirty="0" err="1">
                <a:ea typeface="Batang"/>
              </a:rPr>
              <a:t>authorized_keys</a:t>
            </a:r>
          </a:p>
        </p:txBody>
      </p:sp>
    </p:spTree>
    <p:extLst>
      <p:ext uri="{BB962C8B-B14F-4D97-AF65-F5344CB8AC3E}">
        <p14:creationId xmlns:p14="http://schemas.microsoft.com/office/powerpoint/2010/main" val="405044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13373E4C-EB88-470A-AFA5-EC0DB8A6D8D2}"/>
              </a:ext>
            </a:extLst>
          </p:cNvPr>
          <p:cNvSpPr>
            <a:spLocks noGrp="1"/>
          </p:cNvSpPr>
          <p:nvPr>
            <p:ph type="body" sz="quarter" idx="10"/>
          </p:nvPr>
        </p:nvSpPr>
        <p:spPr/>
        <p:txBody>
          <a:bodyPr/>
          <a:lstStyle/>
          <a:p>
            <a:r>
              <a:rPr lang="vi-VN" dirty="0">
                <a:cs typeface="Arial"/>
              </a:rPr>
              <a:t>So </a:t>
            </a:r>
            <a:r>
              <a:rPr lang="vi-VN" dirty="0" err="1">
                <a:cs typeface="Arial"/>
              </a:rPr>
              <a:t>sánh</a:t>
            </a:r>
            <a:endParaRPr lang="vi-VN" dirty="0" err="1"/>
          </a:p>
        </p:txBody>
      </p:sp>
      <p:sp>
        <p:nvSpPr>
          <p:cNvPr id="5" name="TextBox 4">
            <a:extLst>
              <a:ext uri="{FF2B5EF4-FFF2-40B4-BE49-F238E27FC236}">
                <a16:creationId xmlns="" xmlns:a16="http://schemas.microsoft.com/office/drawing/2014/main" id="{21AD0F0D-D69C-4BC6-86E2-0570004A2E82}"/>
              </a:ext>
            </a:extLst>
          </p:cNvPr>
          <p:cNvSpPr txBox="1"/>
          <p:nvPr/>
        </p:nvSpPr>
        <p:spPr>
          <a:xfrm>
            <a:off x="91168" y="703489"/>
            <a:ext cx="9070521" cy="1315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300"/>
              </a:spcAft>
            </a:pPr>
            <a:r>
              <a:rPr lang="vi-VN" b="1" dirty="0">
                <a:cs typeface="Arial"/>
              </a:rPr>
              <a:t>-</a:t>
            </a:r>
            <a:r>
              <a:rPr lang="vi-VN" b="1" dirty="0" err="1">
                <a:cs typeface="Arial"/>
              </a:rPr>
              <a:t>Giống</a:t>
            </a:r>
            <a:r>
              <a:rPr lang="vi-VN" b="1" dirty="0">
                <a:cs typeface="Arial"/>
              </a:rPr>
              <a:t> nhau</a:t>
            </a:r>
            <a:r>
              <a:rPr lang="vi-VN" dirty="0">
                <a:cs typeface="Arial"/>
              </a:rPr>
              <a:t>:</a:t>
            </a:r>
            <a:endParaRPr lang="vi-VN">
              <a:cs typeface="Arial"/>
            </a:endParaRPr>
          </a:p>
          <a:p>
            <a:pPr>
              <a:spcAft>
                <a:spcPts val="300"/>
              </a:spcAft>
            </a:pPr>
            <a:r>
              <a:rPr lang="vi-VN" dirty="0">
                <a:cs typeface="Arial"/>
              </a:rPr>
              <a:t>+</a:t>
            </a:r>
            <a:r>
              <a:rPr lang="vi-VN" dirty="0" err="1">
                <a:cs typeface="Arial"/>
              </a:rPr>
              <a:t>Cả</a:t>
            </a:r>
            <a:r>
              <a:rPr lang="vi-VN" dirty="0">
                <a:cs typeface="Arial"/>
              </a:rPr>
              <a:t> Windows </a:t>
            </a:r>
            <a:r>
              <a:rPr lang="vi-VN" dirty="0" err="1">
                <a:cs typeface="Arial"/>
              </a:rPr>
              <a:t>server</a:t>
            </a:r>
            <a:r>
              <a:rPr lang="vi-VN" dirty="0">
                <a:cs typeface="Arial"/>
              </a:rPr>
              <a:t> </a:t>
            </a:r>
            <a:r>
              <a:rPr lang="vi-VN" dirty="0" err="1">
                <a:cs typeface="Arial"/>
              </a:rPr>
              <a:t>và</a:t>
            </a:r>
            <a:r>
              <a:rPr lang="vi-VN" dirty="0">
                <a:cs typeface="Arial"/>
              </a:rPr>
              <a:t> </a:t>
            </a:r>
            <a:r>
              <a:rPr lang="vi-VN" dirty="0" err="1">
                <a:cs typeface="Arial"/>
              </a:rPr>
              <a:t>Ubuntu</a:t>
            </a:r>
            <a:r>
              <a:rPr lang="vi-VN" dirty="0">
                <a:cs typeface="Arial"/>
              </a:rPr>
              <a:t> </a:t>
            </a:r>
            <a:r>
              <a:rPr lang="vi-VN" dirty="0" err="1">
                <a:cs typeface="Arial"/>
              </a:rPr>
              <a:t>server</a:t>
            </a:r>
            <a:r>
              <a:rPr lang="vi-VN" dirty="0">
                <a:cs typeface="Arial"/>
              </a:rPr>
              <a:t> </a:t>
            </a:r>
            <a:r>
              <a:rPr lang="vi-VN" dirty="0" err="1">
                <a:cs typeface="Arial"/>
              </a:rPr>
              <a:t>đều</a:t>
            </a:r>
            <a:r>
              <a:rPr lang="vi-VN" dirty="0">
                <a:cs typeface="Arial"/>
              </a:rPr>
              <a:t> cung </a:t>
            </a:r>
            <a:r>
              <a:rPr lang="vi-VN" dirty="0" err="1">
                <a:cs typeface="Arial"/>
              </a:rPr>
              <a:t>cấp</a:t>
            </a:r>
            <a:r>
              <a:rPr lang="vi-VN" dirty="0">
                <a:cs typeface="Arial"/>
              </a:rPr>
              <a:t> </a:t>
            </a:r>
            <a:r>
              <a:rPr lang="vi-VN" dirty="0" err="1">
                <a:cs typeface="Arial"/>
              </a:rPr>
              <a:t>những</a:t>
            </a:r>
            <a:r>
              <a:rPr lang="vi-VN" dirty="0">
                <a:cs typeface="Arial"/>
              </a:rPr>
              <a:t> giao </a:t>
            </a:r>
            <a:r>
              <a:rPr lang="vi-VN" dirty="0" err="1">
                <a:cs typeface="Arial"/>
              </a:rPr>
              <a:t>thức</a:t>
            </a:r>
            <a:r>
              <a:rPr lang="vi-VN" dirty="0">
                <a:cs typeface="Arial"/>
              </a:rPr>
              <a:t> </a:t>
            </a:r>
            <a:r>
              <a:rPr lang="vi-VN" dirty="0" err="1">
                <a:cs typeface="Arial"/>
              </a:rPr>
              <a:t>xác</a:t>
            </a:r>
            <a:r>
              <a:rPr lang="vi-VN" dirty="0">
                <a:cs typeface="Arial"/>
              </a:rPr>
              <a:t> </a:t>
            </a:r>
            <a:r>
              <a:rPr lang="vi-VN" dirty="0" err="1">
                <a:cs typeface="Arial"/>
              </a:rPr>
              <a:t>thực</a:t>
            </a:r>
          </a:p>
          <a:p>
            <a:pPr>
              <a:spcAft>
                <a:spcPts val="300"/>
              </a:spcAft>
            </a:pPr>
            <a:r>
              <a:rPr lang="vi-VN" err="1">
                <a:cs typeface="Arial"/>
              </a:rPr>
              <a:t>người</a:t>
            </a:r>
            <a:r>
              <a:rPr lang="vi-VN" dirty="0">
                <a:cs typeface="Arial"/>
              </a:rPr>
              <a:t> </a:t>
            </a:r>
            <a:r>
              <a:rPr lang="vi-VN" err="1">
                <a:cs typeface="Arial"/>
              </a:rPr>
              <a:t>dùng</a:t>
            </a:r>
            <a:r>
              <a:rPr lang="vi-VN" dirty="0">
                <a:cs typeface="Arial"/>
              </a:rPr>
              <a:t> khi truy </a:t>
            </a:r>
            <a:r>
              <a:rPr lang="vi-VN" err="1">
                <a:cs typeface="Arial"/>
              </a:rPr>
              <a:t>cập</a:t>
            </a:r>
            <a:r>
              <a:rPr lang="vi-VN" dirty="0">
                <a:cs typeface="Arial"/>
              </a:rPr>
              <a:t> </a:t>
            </a:r>
            <a:r>
              <a:rPr lang="vi-VN" err="1">
                <a:cs typeface="Arial"/>
              </a:rPr>
              <a:t>để</a:t>
            </a:r>
            <a:r>
              <a:rPr lang="vi-VN" dirty="0">
                <a:cs typeface="Arial"/>
              </a:rPr>
              <a:t> tăng </a:t>
            </a:r>
            <a:r>
              <a:rPr lang="vi-VN" err="1">
                <a:cs typeface="Arial"/>
              </a:rPr>
              <a:t>tính</a:t>
            </a:r>
            <a:r>
              <a:rPr lang="vi-VN" dirty="0">
                <a:cs typeface="Arial"/>
              </a:rPr>
              <a:t> </a:t>
            </a:r>
            <a:r>
              <a:rPr lang="vi-VN" err="1">
                <a:cs typeface="Arial"/>
              </a:rPr>
              <a:t>bảo</a:t>
            </a:r>
            <a:r>
              <a:rPr lang="vi-VN" dirty="0">
                <a:cs typeface="Arial"/>
              </a:rPr>
              <a:t> </a:t>
            </a:r>
            <a:r>
              <a:rPr lang="vi-VN" err="1">
                <a:cs typeface="Arial"/>
              </a:rPr>
              <a:t>mật</a:t>
            </a:r>
            <a:r>
              <a:rPr lang="vi-VN" dirty="0">
                <a:cs typeface="Arial"/>
              </a:rPr>
              <a:t> </a:t>
            </a:r>
            <a:r>
              <a:rPr lang="vi-VN" err="1">
                <a:cs typeface="Arial"/>
              </a:rPr>
              <a:t>và</a:t>
            </a:r>
            <a:r>
              <a:rPr lang="vi-VN" dirty="0">
                <a:cs typeface="Arial"/>
              </a:rPr>
              <a:t> </a:t>
            </a:r>
            <a:r>
              <a:rPr lang="vi-VN" err="1">
                <a:cs typeface="Arial"/>
              </a:rPr>
              <a:t>độ</a:t>
            </a:r>
            <a:r>
              <a:rPr lang="vi-VN" dirty="0">
                <a:cs typeface="Arial"/>
              </a:rPr>
              <a:t> an </a:t>
            </a:r>
            <a:r>
              <a:rPr lang="vi-VN" err="1">
                <a:cs typeface="Arial"/>
              </a:rPr>
              <a:t>toàn</a:t>
            </a:r>
            <a:r>
              <a:rPr lang="vi-VN" dirty="0">
                <a:cs typeface="Arial"/>
              </a:rPr>
              <a:t>.</a:t>
            </a:r>
            <a:endParaRPr lang="vi-VN">
              <a:cs typeface="Arial"/>
            </a:endParaRPr>
          </a:p>
          <a:p>
            <a:pPr>
              <a:spcAft>
                <a:spcPts val="300"/>
              </a:spcAft>
            </a:pPr>
            <a:r>
              <a:rPr lang="vi-VN" dirty="0">
                <a:cs typeface="Arial"/>
              </a:rPr>
              <a:t>+</a:t>
            </a:r>
            <a:r>
              <a:rPr lang="vi-VN" err="1">
                <a:cs typeface="Arial"/>
              </a:rPr>
              <a:t>Người</a:t>
            </a:r>
            <a:r>
              <a:rPr lang="vi-VN" dirty="0">
                <a:cs typeface="Arial"/>
              </a:rPr>
              <a:t> </a:t>
            </a:r>
            <a:r>
              <a:rPr lang="vi-VN" err="1">
                <a:cs typeface="Arial"/>
              </a:rPr>
              <a:t>quản</a:t>
            </a:r>
            <a:r>
              <a:rPr lang="vi-VN" dirty="0">
                <a:cs typeface="Arial"/>
              </a:rPr>
              <a:t> </a:t>
            </a:r>
            <a:r>
              <a:rPr lang="vi-VN" err="1">
                <a:cs typeface="Arial"/>
              </a:rPr>
              <a:t>trị</a:t>
            </a:r>
            <a:r>
              <a:rPr lang="vi-VN" dirty="0">
                <a:cs typeface="Arial"/>
              </a:rPr>
              <a:t> </a:t>
            </a:r>
            <a:r>
              <a:rPr lang="vi-VN" err="1">
                <a:cs typeface="Arial"/>
              </a:rPr>
              <a:t>máy</a:t>
            </a:r>
            <a:r>
              <a:rPr lang="vi-VN" dirty="0">
                <a:cs typeface="Arial"/>
              </a:rPr>
              <a:t> </a:t>
            </a:r>
            <a:r>
              <a:rPr lang="vi-VN" err="1">
                <a:cs typeface="Arial"/>
              </a:rPr>
              <a:t>chủ</a:t>
            </a:r>
            <a:r>
              <a:rPr lang="vi-VN" dirty="0">
                <a:cs typeface="Arial"/>
              </a:rPr>
              <a:t> </a:t>
            </a:r>
            <a:r>
              <a:rPr lang="vi-VN" err="1">
                <a:cs typeface="Arial"/>
              </a:rPr>
              <a:t>có</a:t>
            </a:r>
            <a:r>
              <a:rPr lang="vi-VN" dirty="0">
                <a:cs typeface="Arial"/>
              </a:rPr>
              <a:t> </a:t>
            </a:r>
            <a:r>
              <a:rPr lang="vi-VN" err="1">
                <a:cs typeface="Arial"/>
              </a:rPr>
              <a:t>thể</a:t>
            </a:r>
            <a:r>
              <a:rPr lang="vi-VN" dirty="0">
                <a:cs typeface="Arial"/>
              </a:rPr>
              <a:t> cho </a:t>
            </a:r>
            <a:r>
              <a:rPr lang="vi-VN" err="1">
                <a:cs typeface="Arial"/>
              </a:rPr>
              <a:t>phép</a:t>
            </a:r>
            <a:r>
              <a:rPr lang="vi-VN" dirty="0">
                <a:cs typeface="Arial"/>
              </a:rPr>
              <a:t> </a:t>
            </a:r>
            <a:r>
              <a:rPr lang="vi-VN" err="1">
                <a:cs typeface="Arial"/>
              </a:rPr>
              <a:t>hoặc</a:t>
            </a:r>
            <a:r>
              <a:rPr lang="vi-VN" dirty="0">
                <a:cs typeface="Arial"/>
              </a:rPr>
              <a:t> </a:t>
            </a:r>
            <a:r>
              <a:rPr lang="vi-VN" err="1">
                <a:cs typeface="Arial"/>
              </a:rPr>
              <a:t>cấm</a:t>
            </a:r>
            <a:r>
              <a:rPr lang="vi-VN" dirty="0">
                <a:cs typeface="Arial"/>
              </a:rPr>
              <a:t> </a:t>
            </a:r>
            <a:r>
              <a:rPr lang="vi-VN" err="1">
                <a:cs typeface="Arial"/>
              </a:rPr>
              <a:t>một</a:t>
            </a:r>
            <a:r>
              <a:rPr lang="vi-VN" dirty="0">
                <a:cs typeface="Arial"/>
              </a:rPr>
              <a:t> </a:t>
            </a:r>
            <a:r>
              <a:rPr lang="vi-VN" err="1">
                <a:cs typeface="Arial"/>
              </a:rPr>
              <a:t>người</a:t>
            </a:r>
            <a:r>
              <a:rPr lang="vi-VN" dirty="0">
                <a:cs typeface="Arial"/>
              </a:rPr>
              <a:t> </a:t>
            </a:r>
            <a:r>
              <a:rPr lang="vi-VN" err="1">
                <a:cs typeface="Arial"/>
              </a:rPr>
              <a:t>dùng</a:t>
            </a:r>
            <a:r>
              <a:rPr lang="vi-VN" dirty="0">
                <a:cs typeface="Arial"/>
              </a:rPr>
              <a:t> </a:t>
            </a:r>
            <a:r>
              <a:rPr lang="vi-VN" err="1">
                <a:cs typeface="Arial"/>
              </a:rPr>
              <a:t>nào</a:t>
            </a:r>
            <a:r>
              <a:rPr lang="vi-VN" dirty="0">
                <a:cs typeface="Arial"/>
              </a:rPr>
              <a:t> </a:t>
            </a:r>
            <a:r>
              <a:rPr lang="vi-VN" err="1">
                <a:cs typeface="Arial"/>
              </a:rPr>
              <a:t>đó</a:t>
            </a:r>
            <a:r>
              <a:rPr lang="vi-VN" dirty="0">
                <a:cs typeface="Arial"/>
              </a:rPr>
              <a:t> truy </a:t>
            </a:r>
            <a:r>
              <a:rPr lang="vi-VN" err="1">
                <a:cs typeface="Arial"/>
              </a:rPr>
              <a:t>cập</a:t>
            </a:r>
          </a:p>
        </p:txBody>
      </p:sp>
      <p:sp>
        <p:nvSpPr>
          <p:cNvPr id="6" name="TextBox 5">
            <a:extLst>
              <a:ext uri="{FF2B5EF4-FFF2-40B4-BE49-F238E27FC236}">
                <a16:creationId xmlns="" xmlns:a16="http://schemas.microsoft.com/office/drawing/2014/main" id="{069745A8-0910-4B03-8A83-5E3B6CF5CF32}"/>
              </a:ext>
            </a:extLst>
          </p:cNvPr>
          <p:cNvSpPr txBox="1"/>
          <p:nvPr/>
        </p:nvSpPr>
        <p:spPr>
          <a:xfrm>
            <a:off x="91168" y="20437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dirty="0"/>
              <a:t>-</a:t>
            </a:r>
            <a:r>
              <a:rPr lang="vi-VN" b="1" dirty="0" err="1"/>
              <a:t>Khác</a:t>
            </a:r>
            <a:r>
              <a:rPr lang="vi-VN" b="1" dirty="0"/>
              <a:t> nhau</a:t>
            </a:r>
            <a:r>
              <a:rPr lang="vi-VN" dirty="0"/>
              <a:t>:</a:t>
            </a:r>
            <a:endParaRPr lang="vi-VN" dirty="0">
              <a:cs typeface="Arial"/>
            </a:endParaRPr>
          </a:p>
        </p:txBody>
      </p:sp>
      <p:cxnSp>
        <p:nvCxnSpPr>
          <p:cNvPr id="7" name="Straight Arrow Connector 6">
            <a:extLst>
              <a:ext uri="{FF2B5EF4-FFF2-40B4-BE49-F238E27FC236}">
                <a16:creationId xmlns="" xmlns:a16="http://schemas.microsoft.com/office/drawing/2014/main" id="{D803E387-7169-4304-88CF-EBAB0232C525}"/>
              </a:ext>
            </a:extLst>
          </p:cNvPr>
          <p:cNvCxnSpPr/>
          <p:nvPr/>
        </p:nvCxnSpPr>
        <p:spPr>
          <a:xfrm flipH="1">
            <a:off x="4631871" y="2420710"/>
            <a:ext cx="6803" cy="2598965"/>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 xmlns:a16="http://schemas.microsoft.com/office/drawing/2014/main" id="{7AAA7387-1B29-44D6-9F80-054257ACCC67}"/>
              </a:ext>
            </a:extLst>
          </p:cNvPr>
          <p:cNvSpPr txBox="1"/>
          <p:nvPr/>
        </p:nvSpPr>
        <p:spPr>
          <a:xfrm>
            <a:off x="1193346" y="2417989"/>
            <a:ext cx="3049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dirty="0"/>
              <a:t>Windows </a:t>
            </a:r>
            <a:r>
              <a:rPr lang="vi-VN" i="1" dirty="0" err="1"/>
              <a:t>server</a:t>
            </a:r>
            <a:endParaRPr lang="vi-VN" i="1" dirty="0" err="1">
              <a:cs typeface="Arial"/>
            </a:endParaRPr>
          </a:p>
        </p:txBody>
      </p:sp>
      <p:sp>
        <p:nvSpPr>
          <p:cNvPr id="9" name="TextBox 8">
            <a:extLst>
              <a:ext uri="{FF2B5EF4-FFF2-40B4-BE49-F238E27FC236}">
                <a16:creationId xmlns="" xmlns:a16="http://schemas.microsoft.com/office/drawing/2014/main" id="{1478E2A6-C75C-4D69-BB20-37D1F5BD67E0}"/>
              </a:ext>
            </a:extLst>
          </p:cNvPr>
          <p:cNvSpPr txBox="1"/>
          <p:nvPr/>
        </p:nvSpPr>
        <p:spPr>
          <a:xfrm>
            <a:off x="5738132" y="241798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dirty="0" err="1"/>
              <a:t>Ubuntu</a:t>
            </a:r>
            <a:r>
              <a:rPr lang="vi-VN" i="1" dirty="0"/>
              <a:t> </a:t>
            </a:r>
            <a:r>
              <a:rPr lang="vi-VN" i="1" dirty="0" err="1"/>
              <a:t>server</a:t>
            </a:r>
            <a:endParaRPr lang="vi-VN">
              <a:cs typeface="Arial"/>
            </a:endParaRPr>
          </a:p>
          <a:p>
            <a:endParaRPr lang="vi-VN" dirty="0">
              <a:cs typeface="Arial"/>
            </a:endParaRPr>
          </a:p>
        </p:txBody>
      </p:sp>
      <p:sp>
        <p:nvSpPr>
          <p:cNvPr id="10" name="TextBox 9">
            <a:extLst>
              <a:ext uri="{FF2B5EF4-FFF2-40B4-BE49-F238E27FC236}">
                <a16:creationId xmlns="" xmlns:a16="http://schemas.microsoft.com/office/drawing/2014/main" id="{C8703A33-D425-476B-A9B7-21FF1FC315CC}"/>
              </a:ext>
            </a:extLst>
          </p:cNvPr>
          <p:cNvSpPr txBox="1"/>
          <p:nvPr/>
        </p:nvSpPr>
        <p:spPr>
          <a:xfrm>
            <a:off x="91168" y="2792186"/>
            <a:ext cx="44985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-Yêu </a:t>
            </a:r>
            <a:r>
              <a:rPr lang="vi-VN" dirty="0" err="1"/>
              <a:t>cầu</a:t>
            </a:r>
            <a:r>
              <a:rPr lang="vi-VN" dirty="0"/>
              <a:t> </a:t>
            </a:r>
            <a:r>
              <a:rPr lang="vi-VN" dirty="0" err="1"/>
              <a:t>phải</a:t>
            </a:r>
            <a:r>
              <a:rPr lang="vi-VN" dirty="0"/>
              <a:t> </a:t>
            </a:r>
            <a:r>
              <a:rPr lang="vi-VN" dirty="0" err="1"/>
              <a:t>có</a:t>
            </a:r>
            <a:r>
              <a:rPr lang="vi-VN" dirty="0"/>
              <a:t> 2 </a:t>
            </a:r>
            <a:r>
              <a:rPr lang="vi-VN" dirty="0" err="1"/>
              <a:t>card</a:t>
            </a:r>
            <a:r>
              <a:rPr lang="vi-VN" dirty="0"/>
              <a:t> </a:t>
            </a:r>
            <a:r>
              <a:rPr lang="vi-VN" dirty="0" err="1"/>
              <a:t>mạng</a:t>
            </a:r>
            <a:r>
              <a:rPr lang="vi-VN" dirty="0"/>
              <a:t> </a:t>
            </a:r>
            <a:r>
              <a:rPr lang="vi-VN" dirty="0" err="1"/>
              <a:t>để</a:t>
            </a:r>
            <a:r>
              <a:rPr lang="vi-VN" dirty="0"/>
              <a:t> </a:t>
            </a:r>
            <a:r>
              <a:rPr lang="vi-VN" dirty="0" err="1"/>
              <a:t>cài</a:t>
            </a:r>
          </a:p>
          <a:p>
            <a:r>
              <a:rPr lang="vi-VN" dirty="0" err="1"/>
              <a:t>đặt</a:t>
            </a:r>
            <a:r>
              <a:rPr lang="vi-VN" dirty="0"/>
              <a:t> VPN: 1 </a:t>
            </a:r>
            <a:r>
              <a:rPr lang="vi-VN" dirty="0" err="1"/>
              <a:t>card</a:t>
            </a:r>
            <a:r>
              <a:rPr lang="vi-VN" dirty="0"/>
              <a:t> </a:t>
            </a:r>
            <a:r>
              <a:rPr lang="vi-VN" dirty="0" err="1"/>
              <a:t>kết</a:t>
            </a:r>
            <a:r>
              <a:rPr lang="vi-VN" dirty="0"/>
              <a:t> </a:t>
            </a:r>
            <a:r>
              <a:rPr lang="vi-VN" dirty="0" err="1"/>
              <a:t>nối</a:t>
            </a:r>
            <a:r>
              <a:rPr lang="vi-VN" dirty="0"/>
              <a:t> </a:t>
            </a:r>
            <a:r>
              <a:rPr lang="vi-VN" dirty="0" err="1"/>
              <a:t>với</a:t>
            </a:r>
            <a:r>
              <a:rPr lang="vi-VN" dirty="0"/>
              <a:t> </a:t>
            </a:r>
            <a:r>
              <a:rPr lang="vi-VN" dirty="0" err="1"/>
              <a:t>server</a:t>
            </a:r>
            <a:r>
              <a:rPr lang="vi-VN" dirty="0"/>
              <a:t> </a:t>
            </a:r>
            <a:r>
              <a:rPr lang="vi-VN" dirty="0" err="1"/>
              <a:t>máy</a:t>
            </a:r>
            <a:endParaRPr lang="vi-VN" dirty="0" err="1">
              <a:cs typeface="Arial"/>
            </a:endParaRPr>
          </a:p>
          <a:p>
            <a:r>
              <a:rPr lang="vi-VN" dirty="0" err="1"/>
              <a:t>chủ</a:t>
            </a:r>
            <a:r>
              <a:rPr lang="vi-VN" dirty="0"/>
              <a:t>, 1 </a:t>
            </a:r>
            <a:r>
              <a:rPr lang="vi-VN" dirty="0" err="1"/>
              <a:t>card</a:t>
            </a:r>
            <a:r>
              <a:rPr lang="vi-VN" dirty="0"/>
              <a:t> </a:t>
            </a:r>
            <a:r>
              <a:rPr lang="vi-VN" dirty="0" err="1"/>
              <a:t>kết</a:t>
            </a:r>
            <a:r>
              <a:rPr lang="vi-VN" dirty="0"/>
              <a:t> </a:t>
            </a:r>
            <a:r>
              <a:rPr lang="vi-VN" dirty="0" err="1"/>
              <a:t>nối</a:t>
            </a:r>
            <a:r>
              <a:rPr lang="vi-VN" dirty="0"/>
              <a:t> </a:t>
            </a:r>
            <a:r>
              <a:rPr lang="vi-VN" dirty="0" err="1"/>
              <a:t>với</a:t>
            </a:r>
            <a:r>
              <a:rPr lang="vi-VN" dirty="0"/>
              <a:t> </a:t>
            </a:r>
            <a:r>
              <a:rPr lang="vi-VN" dirty="0" err="1"/>
              <a:t>mạng</a:t>
            </a:r>
            <a:r>
              <a:rPr lang="vi-VN" dirty="0"/>
              <a:t> </a:t>
            </a:r>
            <a:r>
              <a:rPr lang="vi-VN" dirty="0" err="1"/>
              <a:t>internet</a:t>
            </a:r>
            <a:endParaRPr lang="vi-VN">
              <a:cs typeface="Arial"/>
            </a:endParaRPr>
          </a:p>
        </p:txBody>
      </p:sp>
      <p:sp>
        <p:nvSpPr>
          <p:cNvPr id="3" name="TextBox 2">
            <a:extLst>
              <a:ext uri="{FF2B5EF4-FFF2-40B4-BE49-F238E27FC236}">
                <a16:creationId xmlns="" xmlns:a16="http://schemas.microsoft.com/office/drawing/2014/main" id="{826A2197-3CBD-48BD-89D3-47DC7C6DEA5D}"/>
              </a:ext>
            </a:extLst>
          </p:cNvPr>
          <p:cNvSpPr txBox="1"/>
          <p:nvPr/>
        </p:nvSpPr>
        <p:spPr>
          <a:xfrm>
            <a:off x="4731204" y="2781403"/>
            <a:ext cx="41557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-Không yêu </a:t>
            </a:r>
            <a:r>
              <a:rPr lang="vi-VN" dirty="0" err="1"/>
              <a:t>cầu</a:t>
            </a:r>
            <a:r>
              <a:rPr lang="vi-VN" dirty="0"/>
              <a:t> </a:t>
            </a:r>
            <a:r>
              <a:rPr lang="vi-VN" dirty="0" err="1"/>
              <a:t>số</a:t>
            </a:r>
            <a:r>
              <a:rPr lang="vi-VN" dirty="0"/>
              <a:t> </a:t>
            </a:r>
            <a:r>
              <a:rPr lang="vi-VN" dirty="0" err="1"/>
              <a:t>lượng</a:t>
            </a:r>
            <a:r>
              <a:rPr lang="vi-VN" dirty="0"/>
              <a:t> </a:t>
            </a:r>
            <a:r>
              <a:rPr lang="vi-VN" dirty="0" err="1"/>
              <a:t>card</a:t>
            </a:r>
            <a:r>
              <a:rPr lang="vi-VN" dirty="0"/>
              <a:t> </a:t>
            </a:r>
            <a:r>
              <a:rPr lang="vi-VN" dirty="0" err="1"/>
              <a:t>mạng</a:t>
            </a:r>
          </a:p>
          <a:p>
            <a:r>
              <a:rPr lang="vi-VN" dirty="0"/>
              <a:t>do </a:t>
            </a:r>
            <a:r>
              <a:rPr lang="vi-VN" dirty="0" err="1"/>
              <a:t>sử</a:t>
            </a:r>
            <a:r>
              <a:rPr lang="vi-VN" dirty="0"/>
              <a:t> truy </a:t>
            </a:r>
            <a:r>
              <a:rPr lang="vi-VN" dirty="0" err="1"/>
              <a:t>cập</a:t>
            </a:r>
            <a:r>
              <a:rPr lang="vi-VN" dirty="0"/>
              <a:t> qua SSH </a:t>
            </a:r>
            <a:r>
              <a:rPr lang="vi-VN" dirty="0" err="1"/>
              <a:t>server</a:t>
            </a:r>
            <a:endParaRPr lang="vi-VN" dirty="0">
              <a:cs typeface="Arial"/>
            </a:endParaRPr>
          </a:p>
        </p:txBody>
      </p:sp>
      <p:sp>
        <p:nvSpPr>
          <p:cNvPr id="4" name="TextBox 3">
            <a:extLst>
              <a:ext uri="{FF2B5EF4-FFF2-40B4-BE49-F238E27FC236}">
                <a16:creationId xmlns="" xmlns:a16="http://schemas.microsoft.com/office/drawing/2014/main" id="{D7F69883-E1D1-42EC-A3A4-F73A94C959C0}"/>
              </a:ext>
            </a:extLst>
          </p:cNvPr>
          <p:cNvSpPr txBox="1"/>
          <p:nvPr/>
        </p:nvSpPr>
        <p:spPr>
          <a:xfrm>
            <a:off x="86803" y="3833902"/>
            <a:ext cx="4360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-Cung </a:t>
            </a:r>
            <a:r>
              <a:rPr lang="vi-VN" dirty="0" err="1"/>
              <a:t>cấp</a:t>
            </a:r>
            <a:r>
              <a:rPr lang="vi-VN" dirty="0"/>
              <a:t> cho </a:t>
            </a:r>
            <a:r>
              <a:rPr lang="vi-VN" dirty="0" err="1"/>
              <a:t>server</a:t>
            </a:r>
            <a:r>
              <a:rPr lang="vi-VN" dirty="0"/>
              <a:t> </a:t>
            </a:r>
            <a:r>
              <a:rPr lang="vi-VN" dirty="0" err="1"/>
              <a:t>nhiều</a:t>
            </a:r>
            <a:r>
              <a:rPr lang="vi-VN" dirty="0"/>
              <a:t> giao </a:t>
            </a:r>
            <a:r>
              <a:rPr lang="vi-VN" dirty="0" err="1"/>
              <a:t>thức</a:t>
            </a:r>
          </a:p>
          <a:p>
            <a:r>
              <a:rPr lang="vi-VN" dirty="0"/>
              <a:t>như PPTP, L2TP </a:t>
            </a:r>
            <a:r>
              <a:rPr lang="vi-VN" dirty="0" err="1"/>
              <a:t>và</a:t>
            </a:r>
            <a:r>
              <a:rPr lang="vi-VN" dirty="0"/>
              <a:t> </a:t>
            </a:r>
            <a:r>
              <a:rPr lang="vi-VN" dirty="0" err="1"/>
              <a:t>SSTp</a:t>
            </a:r>
            <a:endParaRPr lang="vi-VN">
              <a:cs typeface="Arial"/>
            </a:endParaRPr>
          </a:p>
        </p:txBody>
      </p:sp>
      <p:sp>
        <p:nvSpPr>
          <p:cNvPr id="11" name="TextBox 10">
            <a:extLst>
              <a:ext uri="{FF2B5EF4-FFF2-40B4-BE49-F238E27FC236}">
                <a16:creationId xmlns="" xmlns:a16="http://schemas.microsoft.com/office/drawing/2014/main" id="{081CD3E3-8440-4579-B88F-F3947E86629B}"/>
              </a:ext>
            </a:extLst>
          </p:cNvPr>
          <p:cNvSpPr txBox="1"/>
          <p:nvPr/>
        </p:nvSpPr>
        <p:spPr>
          <a:xfrm>
            <a:off x="4683065" y="3836598"/>
            <a:ext cx="44792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cs typeface="Arial"/>
              </a:rPr>
              <a:t>-Cho </a:t>
            </a:r>
            <a:r>
              <a:rPr lang="vi-VN" dirty="0" err="1">
                <a:cs typeface="Arial"/>
              </a:rPr>
              <a:t>phép</a:t>
            </a:r>
            <a:r>
              <a:rPr lang="vi-VN" dirty="0">
                <a:cs typeface="Arial"/>
              </a:rPr>
              <a:t> </a:t>
            </a:r>
            <a:r>
              <a:rPr lang="vi-VN" dirty="0" err="1">
                <a:cs typeface="Arial"/>
              </a:rPr>
              <a:t>sử</a:t>
            </a:r>
            <a:r>
              <a:rPr lang="vi-VN" dirty="0">
                <a:cs typeface="Arial"/>
              </a:rPr>
              <a:t> </a:t>
            </a:r>
            <a:r>
              <a:rPr lang="vi-VN" dirty="0" err="1">
                <a:cs typeface="Arial"/>
              </a:rPr>
              <a:t>dụng</a:t>
            </a:r>
            <a:r>
              <a:rPr lang="vi-VN" dirty="0">
                <a:cs typeface="Arial"/>
              </a:rPr>
              <a:t> </a:t>
            </a:r>
            <a:r>
              <a:rPr lang="vi-VN" dirty="0" err="1">
                <a:cs typeface="Arial"/>
              </a:rPr>
              <a:t>mã</a:t>
            </a:r>
            <a:r>
              <a:rPr lang="vi-VN" dirty="0">
                <a:cs typeface="Arial"/>
              </a:rPr>
              <a:t> </a:t>
            </a:r>
            <a:r>
              <a:rPr lang="vi-VN" dirty="0" err="1">
                <a:cs typeface="Arial"/>
              </a:rPr>
              <a:t>khóa</a:t>
            </a:r>
            <a:r>
              <a:rPr lang="vi-VN" dirty="0">
                <a:cs typeface="Arial"/>
              </a:rPr>
              <a:t> công khai</a:t>
            </a:r>
            <a:endParaRPr lang="vi-VN" dirty="0"/>
          </a:p>
          <a:p>
            <a:r>
              <a:rPr lang="vi-VN" dirty="0">
                <a:cs typeface="Arial"/>
              </a:rPr>
              <a:t>RSA </a:t>
            </a:r>
            <a:r>
              <a:rPr lang="vi-VN" dirty="0" err="1">
                <a:cs typeface="Arial"/>
              </a:rPr>
              <a:t>để</a:t>
            </a:r>
            <a:r>
              <a:rPr lang="vi-VN" dirty="0">
                <a:cs typeface="Arial"/>
              </a:rPr>
              <a:t> </a:t>
            </a:r>
            <a:r>
              <a:rPr lang="vi-VN" dirty="0" err="1">
                <a:cs typeface="Arial"/>
              </a:rPr>
              <a:t>xác</a:t>
            </a:r>
            <a:r>
              <a:rPr lang="vi-VN" dirty="0">
                <a:cs typeface="Arial"/>
              </a:rPr>
              <a:t> </a:t>
            </a:r>
            <a:r>
              <a:rPr lang="vi-VN" dirty="0" err="1">
                <a:cs typeface="Arial"/>
              </a:rPr>
              <a:t>thực</a:t>
            </a:r>
            <a:r>
              <a:rPr lang="vi-VN" dirty="0">
                <a:cs typeface="Arial"/>
              </a:rPr>
              <a:t> </a:t>
            </a:r>
            <a:r>
              <a:rPr lang="vi-VN" dirty="0" err="1">
                <a:cs typeface="Arial"/>
              </a:rPr>
              <a:t>mà</a:t>
            </a:r>
            <a:r>
              <a:rPr lang="vi-VN" dirty="0">
                <a:cs typeface="Arial"/>
              </a:rPr>
              <a:t> không </a:t>
            </a:r>
            <a:r>
              <a:rPr lang="vi-VN" dirty="0" err="1">
                <a:cs typeface="Arial"/>
              </a:rPr>
              <a:t>cần</a:t>
            </a:r>
            <a:r>
              <a:rPr lang="vi-VN" dirty="0">
                <a:cs typeface="Arial"/>
              </a:rPr>
              <a:t> </a:t>
            </a:r>
            <a:r>
              <a:rPr lang="vi-VN" dirty="0" err="1">
                <a:cs typeface="Arial"/>
              </a:rPr>
              <a:t>dùng</a:t>
            </a:r>
            <a:r>
              <a:rPr lang="vi-VN" dirty="0">
                <a:cs typeface="Arial"/>
              </a:rPr>
              <a:t> </a:t>
            </a:r>
            <a:r>
              <a:rPr lang="vi-VN" dirty="0" err="1">
                <a:cs typeface="Arial"/>
              </a:rPr>
              <a:t>mật</a:t>
            </a:r>
            <a:r>
              <a:rPr lang="vi-VN" dirty="0">
                <a:cs typeface="Arial"/>
              </a:rPr>
              <a:t> </a:t>
            </a:r>
            <a:r>
              <a:rPr lang="vi-VN" dirty="0" err="1">
                <a:cs typeface="Arial"/>
              </a:rPr>
              <a:t>khẩu</a:t>
            </a:r>
            <a:r>
              <a:rPr lang="vi-VN" dirty="0">
                <a:cs typeface="Arial"/>
              </a:rPr>
              <a:t> </a:t>
            </a:r>
            <a:r>
              <a:rPr lang="vi-VN" dirty="0" err="1">
                <a:cs typeface="Arial"/>
              </a:rPr>
              <a:t>giúp</a:t>
            </a:r>
            <a:r>
              <a:rPr lang="vi-VN" dirty="0">
                <a:cs typeface="Arial"/>
              </a:rPr>
              <a:t> </a:t>
            </a:r>
            <a:r>
              <a:rPr lang="vi-VN" dirty="0" err="1">
                <a:cs typeface="Arial"/>
              </a:rPr>
              <a:t>việc</a:t>
            </a:r>
            <a:r>
              <a:rPr lang="vi-VN" dirty="0">
                <a:cs typeface="Arial"/>
              </a:rPr>
              <a:t> truy </a:t>
            </a:r>
            <a:r>
              <a:rPr lang="vi-VN" dirty="0" err="1">
                <a:cs typeface="Arial"/>
              </a:rPr>
              <a:t>cập</a:t>
            </a:r>
            <a:r>
              <a:rPr lang="vi-VN" dirty="0">
                <a:cs typeface="Arial"/>
              </a:rPr>
              <a:t> </a:t>
            </a:r>
            <a:r>
              <a:rPr lang="vi-VN" dirty="0" err="1">
                <a:cs typeface="Arial"/>
              </a:rPr>
              <a:t>dễ</a:t>
            </a:r>
            <a:r>
              <a:rPr lang="vi-VN" dirty="0">
                <a:cs typeface="Arial"/>
              </a:rPr>
              <a:t> </a:t>
            </a:r>
            <a:r>
              <a:rPr lang="vi-VN" dirty="0" err="1">
                <a:cs typeface="Arial"/>
              </a:rPr>
              <a:t>dàng</a:t>
            </a:r>
            <a:r>
              <a:rPr lang="vi-VN" dirty="0">
                <a:cs typeface="Arial"/>
              </a:rPr>
              <a:t> </a:t>
            </a:r>
            <a:r>
              <a:rPr lang="vi-VN" dirty="0" err="1">
                <a:cs typeface="Arial"/>
              </a:rPr>
              <a:t>và</a:t>
            </a:r>
            <a:r>
              <a:rPr lang="vi-VN" dirty="0">
                <a:cs typeface="Arial"/>
              </a:rPr>
              <a:t> an</a:t>
            </a:r>
          </a:p>
          <a:p>
            <a:r>
              <a:rPr lang="vi-VN" dirty="0" err="1">
                <a:cs typeface="Arial"/>
              </a:rPr>
              <a:t>toàn</a:t>
            </a:r>
            <a:r>
              <a:rPr lang="vi-VN" dirty="0">
                <a:cs typeface="Arial"/>
              </a:rPr>
              <a:t> hơn</a:t>
            </a:r>
            <a:endParaRPr lang="vi-VN">
              <a:cs typeface="Arial"/>
            </a:endParaRPr>
          </a:p>
        </p:txBody>
      </p:sp>
    </p:spTree>
    <p:extLst>
      <p:ext uri="{BB962C8B-B14F-4D97-AF65-F5344CB8AC3E}">
        <p14:creationId xmlns:p14="http://schemas.microsoft.com/office/powerpoint/2010/main" val="1492374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Cảm ơn</a:t>
            </a:r>
            <a:endParaRPr lang="ko-KR" altLang="en-US" dirty="0"/>
          </a:p>
        </p:txBody>
      </p:sp>
      <p:sp>
        <p:nvSpPr>
          <p:cNvPr id="3" name="Text Placeholder 2"/>
          <p:cNvSpPr>
            <a:spLocks noGrp="1"/>
          </p:cNvSpPr>
          <p:nvPr>
            <p:ph type="body" sz="quarter" idx="11"/>
          </p:nvPr>
        </p:nvSpPr>
        <p:spPr/>
        <p:txBody>
          <a:bodyPr/>
          <a:lstStyle/>
          <a:p>
            <a:pPr lvl="0"/>
            <a:r>
              <a:rPr lang="en-US" altLang="ko-KR" smtClean="0"/>
              <a:t>Thầy và các bạn đã chú ý lắng nghe</a:t>
            </a:r>
            <a:endParaRPr lang="en-US" altLang="ko-KR"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a:t>
            </a:r>
            <a:r>
              <a:rPr lang="en-US" altLang="ko-KR" sz="2800" smtClean="0"/>
              <a:t>vụ DNS</a:t>
            </a:r>
            <a:endParaRPr lang="ko-KR" altLang="en-US" sz="2800" dirty="0"/>
          </a:p>
        </p:txBody>
      </p:sp>
      <p:sp>
        <p:nvSpPr>
          <p:cNvPr id="9" name="Text Placeholder 8"/>
          <p:cNvSpPr>
            <a:spLocks noGrp="1"/>
          </p:cNvSpPr>
          <p:nvPr>
            <p:ph type="body" sz="quarter" idx="11"/>
          </p:nvPr>
        </p:nvSpPr>
        <p:spPr>
          <a:xfrm>
            <a:off x="0" y="627534"/>
            <a:ext cx="9144000" cy="288032"/>
          </a:xfrm>
        </p:spPr>
        <p:txBody>
          <a:bodyPr/>
          <a:lstStyle/>
          <a:p>
            <a:pPr lvl="0"/>
            <a:r>
              <a:rPr lang="en-US" altLang="ko-KR" sz="2400" dirty="0" smtClean="0"/>
              <a:t>Khác nhau</a:t>
            </a:r>
            <a:endParaRPr lang="en-US" altLang="ko-KR" sz="2400" dirty="0"/>
          </a:p>
        </p:txBody>
      </p:sp>
      <p:graphicFrame>
        <p:nvGraphicFramePr>
          <p:cNvPr id="3" name="Table 2"/>
          <p:cNvGraphicFramePr>
            <a:graphicFrameLocks noGrp="1"/>
          </p:cNvGraphicFramePr>
          <p:nvPr>
            <p:extLst>
              <p:ext uri="{D42A27DB-BD31-4B8C-83A1-F6EECF244321}">
                <p14:modId xmlns:p14="http://schemas.microsoft.com/office/powerpoint/2010/main" val="3252848483"/>
              </p:ext>
            </p:extLst>
          </p:nvPr>
        </p:nvGraphicFramePr>
        <p:xfrm>
          <a:off x="1331640" y="1347614"/>
          <a:ext cx="6096000" cy="2862064"/>
        </p:xfrm>
        <a:graphic>
          <a:graphicData uri="http://schemas.openxmlformats.org/drawingml/2006/table">
            <a:tbl>
              <a:tblPr firstRow="1" bandRow="1">
                <a:tableStyleId>{5C22544A-7EE6-4342-B048-85BDC9FD1C3A}</a:tableStyleId>
              </a:tblPr>
              <a:tblGrid>
                <a:gridCol w="3048000"/>
                <a:gridCol w="3048000"/>
              </a:tblGrid>
              <a:tr h="576064">
                <a:tc>
                  <a:txBody>
                    <a:bodyPr/>
                    <a:lstStyle/>
                    <a:p>
                      <a:pPr algn="ctr"/>
                      <a:r>
                        <a:rPr lang="en-US" dirty="0" smtClean="0"/>
                        <a:t>Windows</a:t>
                      </a:r>
                      <a:r>
                        <a:rPr lang="en-US" baseline="0" dirty="0" smtClean="0"/>
                        <a:t> Server</a:t>
                      </a:r>
                      <a:endParaRPr lang="en-US" dirty="0"/>
                    </a:p>
                  </a:txBody>
                  <a:tcPr/>
                </a:tc>
                <a:tc>
                  <a:txBody>
                    <a:bodyPr/>
                    <a:lstStyle/>
                    <a:p>
                      <a:pPr algn="ctr"/>
                      <a:r>
                        <a:rPr lang="en-US" dirty="0" smtClean="0"/>
                        <a:t>Linux</a:t>
                      </a:r>
                      <a:r>
                        <a:rPr lang="en-US" baseline="0" dirty="0" smtClean="0"/>
                        <a:t> Server</a:t>
                      </a:r>
                      <a:endParaRPr lang="en-US" dirty="0"/>
                    </a:p>
                  </a:txBody>
                  <a:tcPr/>
                </a:tc>
              </a:tr>
              <a:tr h="1188132">
                <a:tc>
                  <a:txBody>
                    <a:bodyPr/>
                    <a:lstStyle/>
                    <a:p>
                      <a:r>
                        <a:rPr lang="en-US" dirty="0" smtClean="0"/>
                        <a:t>+ Cài</a:t>
                      </a:r>
                      <a:r>
                        <a:rPr lang="en-US" baseline="0" dirty="0" smtClean="0"/>
                        <a:t> đặt và </a:t>
                      </a:r>
                      <a:r>
                        <a:rPr lang="en-US" baseline="0" smtClean="0"/>
                        <a:t>cấu hình trên </a:t>
                      </a:r>
                      <a:r>
                        <a:rPr lang="en-US" baseline="0" dirty="0" smtClean="0"/>
                        <a:t/>
                      </a:r>
                      <a:br>
                        <a:rPr lang="en-US" baseline="0" dirty="0" smtClean="0"/>
                      </a:br>
                      <a:r>
                        <a:rPr lang="en-US" baseline="0" dirty="0" smtClean="0"/>
                        <a:t>Windows Server qua giao </a:t>
                      </a:r>
                      <a:br>
                        <a:rPr lang="en-US" baseline="0" dirty="0" smtClean="0"/>
                      </a:br>
                      <a:r>
                        <a:rPr lang="en-US" baseline="0" dirty="0" smtClean="0"/>
                        <a:t>diện đồ họa (qua tiện ích </a:t>
                      </a:r>
                      <a:br>
                        <a:rPr lang="en-US" baseline="0" dirty="0" smtClean="0"/>
                      </a:br>
                      <a:r>
                        <a:rPr lang="en-US" baseline="0" dirty="0" smtClean="0"/>
                        <a:t>“Server Manager”)</a:t>
                      </a:r>
                    </a:p>
                    <a:p>
                      <a:endParaRPr lang="en-US" dirty="0" smtClean="0"/>
                    </a:p>
                    <a:p>
                      <a:r>
                        <a:rPr lang="en-US" dirty="0" smtClean="0"/>
                        <a:t>+ WS</a:t>
                      </a:r>
                      <a:r>
                        <a:rPr lang="en-US" baseline="0" dirty="0" smtClean="0"/>
                        <a:t> quản trị bằng các </a:t>
                      </a:r>
                      <a:r>
                        <a:rPr lang="en-US" baseline="0" smtClean="0"/>
                        <a:t/>
                      </a:r>
                      <a:br>
                        <a:rPr lang="en-US" baseline="0" smtClean="0"/>
                      </a:br>
                      <a:r>
                        <a:rPr lang="en-US" baseline="0" smtClean="0"/>
                        <a:t>Zone</a:t>
                      </a:r>
                    </a:p>
                    <a:p>
                      <a:endParaRPr lang="en-US" dirty="0"/>
                    </a:p>
                  </a:txBody>
                  <a:tcPr/>
                </a:tc>
                <a:tc>
                  <a:txBody>
                    <a:bodyPr/>
                    <a:lstStyle/>
                    <a:p>
                      <a:r>
                        <a:rPr lang="en-US" dirty="0" smtClean="0"/>
                        <a:t>+ Cài</a:t>
                      </a:r>
                      <a:r>
                        <a:rPr lang="en-US" baseline="0" dirty="0" smtClean="0"/>
                        <a:t> </a:t>
                      </a:r>
                      <a:r>
                        <a:rPr lang="en-US" baseline="0" smtClean="0"/>
                        <a:t>đặt trên Linux </a:t>
                      </a:r>
                      <a:r>
                        <a:rPr lang="en-US" baseline="0" dirty="0" smtClean="0"/>
                        <a:t>Server qua giao diện dòng lệnh</a:t>
                      </a:r>
                    </a:p>
                    <a:p>
                      <a:endParaRPr lang="en-US" baseline="0" dirty="0" smtClean="0"/>
                    </a:p>
                    <a:p>
                      <a:r>
                        <a:rPr lang="en-US" baseline="0" dirty="0" smtClean="0"/>
                        <a:t>+ Cấu hình thông qua </a:t>
                      </a:r>
                      <a:r>
                        <a:rPr lang="en-US" baseline="0" smtClean="0"/>
                        <a:t>file </a:t>
                      </a:r>
                      <a:br>
                        <a:rPr lang="en-US" baseline="0" smtClean="0"/>
                      </a:br>
                      <a:r>
                        <a:rPr lang="en-US" baseline="0" smtClean="0"/>
                        <a:t>cấu </a:t>
                      </a:r>
                      <a:r>
                        <a:rPr lang="en-US" baseline="0" dirty="0" smtClean="0"/>
                        <a:t>hình</a:t>
                      </a:r>
                    </a:p>
                    <a:p>
                      <a:endParaRPr lang="en-US" baseline="0" dirty="0" smtClean="0"/>
                    </a:p>
                    <a:p>
                      <a:r>
                        <a:rPr lang="en-US" baseline="0" dirty="0" smtClean="0"/>
                        <a:t>+ LS quản trị bằng các bản ghi</a:t>
                      </a:r>
                      <a:endParaRPr lang="en-US" dirty="0"/>
                    </a:p>
                  </a:txBody>
                  <a:tcPr/>
                </a:tc>
              </a:tr>
            </a:tbl>
          </a:graphicData>
        </a:graphic>
      </p:graphicFrame>
    </p:spTree>
    <p:extLst>
      <p:ext uri="{BB962C8B-B14F-4D97-AF65-F5344CB8AC3E}">
        <p14:creationId xmlns:p14="http://schemas.microsoft.com/office/powerpoint/2010/main" val="1378657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(Windows Server)</a:t>
            </a:r>
            <a:endParaRPr lang="ko-KR" altLang="en-US" sz="28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22360" y="843558"/>
            <a:ext cx="3816424" cy="2952328"/>
          </a:xfrm>
          <a:prstGeom prst="rect">
            <a:avLst/>
          </a:prstGeom>
        </p:spPr>
      </p:pic>
      <p:sp>
        <p:nvSpPr>
          <p:cNvPr id="6" name="Text Placeholder 8"/>
          <p:cNvSpPr txBox="1">
            <a:spLocks/>
          </p:cNvSpPr>
          <p:nvPr/>
        </p:nvSpPr>
        <p:spPr>
          <a:xfrm>
            <a:off x="4788024" y="555526"/>
            <a:ext cx="3744416" cy="3240360"/>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vi-VN" sz="1800" dirty="0"/>
              <a:t>Việc cài đặt máy chủ DNS khá dễ </a:t>
            </a:r>
          </a:p>
          <a:p>
            <a:pPr algn="l"/>
            <a:r>
              <a:rPr lang="vi-VN" sz="1800" dirty="0"/>
              <a:t>dàng qua tiện ích “</a:t>
            </a:r>
            <a:r>
              <a:rPr lang="vi-VN" sz="1600" dirty="0"/>
              <a:t>Server Manager</a:t>
            </a:r>
            <a:r>
              <a:rPr lang="vi-VN" sz="1800" dirty="0"/>
              <a:t>”. </a:t>
            </a:r>
            <a:r>
              <a:rPr lang="vi-VN" sz="1800" dirty="0" smtClean="0"/>
              <a:t>Chức </a:t>
            </a:r>
            <a:r>
              <a:rPr lang="vi-VN" sz="1800" dirty="0"/>
              <a:t>năng máychủ DNS </a:t>
            </a:r>
            <a:r>
              <a:rPr lang="vi-VN" sz="1800" dirty="0" smtClean="0"/>
              <a:t>được </a:t>
            </a:r>
            <a:r>
              <a:rPr lang="vi-VN" sz="1800" dirty="0"/>
              <a:t>liệt </a:t>
            </a:r>
            <a:r>
              <a:rPr lang="vi-VN" sz="1800" dirty="0" smtClean="0"/>
              <a:t>kê </a:t>
            </a:r>
            <a:r>
              <a:rPr lang="vi-VN" sz="1800" dirty="0"/>
              <a:t>trong phần lựa chọn </a:t>
            </a:r>
            <a:r>
              <a:rPr lang="vi-VN" sz="1800" dirty="0" smtClean="0"/>
              <a:t>các </a:t>
            </a:r>
            <a:r>
              <a:rPr lang="vi-VN" sz="1800" dirty="0"/>
              <a:t>chức </a:t>
            </a:r>
            <a:r>
              <a:rPr lang="en-US" sz="1800" dirty="0" smtClean="0"/>
              <a:t/>
            </a:r>
            <a:br>
              <a:rPr lang="en-US" sz="1800" dirty="0" smtClean="0"/>
            </a:br>
            <a:r>
              <a:rPr lang="vi-VN" sz="1800" dirty="0" smtClean="0"/>
              <a:t>năng </a:t>
            </a:r>
            <a:r>
              <a:rPr lang="vi-VN" sz="1800" dirty="0"/>
              <a:t>cài đặt như trong </a:t>
            </a:r>
            <a:r>
              <a:rPr lang="vi-VN" sz="1800" dirty="0" smtClean="0"/>
              <a:t>hình </a:t>
            </a:r>
            <a:r>
              <a:rPr lang="vi-VN" sz="1800" dirty="0"/>
              <a:t>dưới. </a:t>
            </a:r>
            <a:r>
              <a:rPr lang="en-US" sz="1800" dirty="0" smtClean="0"/>
              <a:t/>
            </a:r>
            <a:br>
              <a:rPr lang="en-US" sz="1800" dirty="0" smtClean="0"/>
            </a:br>
            <a:r>
              <a:rPr lang="vi-VN" sz="1800" dirty="0" smtClean="0"/>
              <a:t>Người</a:t>
            </a:r>
            <a:r>
              <a:rPr lang="en-US" sz="1800" dirty="0" smtClean="0"/>
              <a:t> </a:t>
            </a:r>
            <a:r>
              <a:rPr lang="vi-VN" sz="1800" dirty="0" smtClean="0"/>
              <a:t>quản </a:t>
            </a:r>
            <a:r>
              <a:rPr lang="vi-VN" sz="1800" dirty="0"/>
              <a:t>trị tuân theo </a:t>
            </a:r>
            <a:r>
              <a:rPr lang="vi-VN" sz="1800" dirty="0" smtClean="0"/>
              <a:t>hướng</a:t>
            </a:r>
            <a:r>
              <a:rPr lang="en-US" sz="1800" dirty="0" smtClean="0"/>
              <a:t> </a:t>
            </a:r>
            <a:br>
              <a:rPr lang="en-US" sz="1800" dirty="0" smtClean="0"/>
            </a:br>
            <a:r>
              <a:rPr lang="vi-VN" sz="1800" dirty="0" smtClean="0"/>
              <a:t>dẫn của </a:t>
            </a:r>
            <a:r>
              <a:rPr lang="vi-VN" sz="1800" dirty="0"/>
              <a:t>tiện ích để hoàn </a:t>
            </a:r>
            <a:r>
              <a:rPr lang="vi-VN" sz="1800" dirty="0" smtClean="0"/>
              <a:t>tất </a:t>
            </a:r>
            <a:r>
              <a:rPr lang="vi-VN" sz="1800" dirty="0"/>
              <a:t>việc </a:t>
            </a:r>
            <a:r>
              <a:rPr lang="en-US" sz="1800" dirty="0" smtClean="0"/>
              <a:t/>
            </a:r>
            <a:br>
              <a:rPr lang="en-US" sz="1800" dirty="0" smtClean="0"/>
            </a:br>
            <a:r>
              <a:rPr lang="vi-VN" sz="1800" dirty="0" smtClean="0"/>
              <a:t>cài </a:t>
            </a:r>
            <a:r>
              <a:rPr lang="vi-VN" sz="1800" dirty="0"/>
              <a:t>đặt</a:t>
            </a:r>
            <a:endParaRPr lang="en-US" altLang="ko-KR" sz="1800" dirty="0"/>
          </a:p>
        </p:txBody>
      </p:sp>
    </p:spTree>
    <p:extLst>
      <p:ext uri="{BB962C8B-B14F-4D97-AF65-F5344CB8AC3E}">
        <p14:creationId xmlns:p14="http://schemas.microsoft.com/office/powerpoint/2010/main" val="3748332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(Windows Server)</a:t>
            </a:r>
            <a:endParaRPr lang="ko-KR" altLang="en-US" sz="2800" dirty="0"/>
          </a:p>
        </p:txBody>
      </p:sp>
      <p:sp>
        <p:nvSpPr>
          <p:cNvPr id="7" name="Content Placeholder 2"/>
          <p:cNvSpPr>
            <a:spLocks noGrp="1"/>
          </p:cNvSpPr>
          <p:nvPr/>
        </p:nvSpPr>
        <p:spPr>
          <a:xfrm>
            <a:off x="482640" y="699542"/>
            <a:ext cx="7931224" cy="363113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smtClean="0"/>
              <a:t> </a:t>
            </a:r>
            <a:r>
              <a:rPr lang="en-US" sz="2600" dirty="0"/>
              <a:t>Máy chủ DNS có thể quản lý </a:t>
            </a:r>
            <a:r>
              <a:rPr lang="en-US" sz="2600" dirty="0" smtClean="0"/>
              <a:t>:</a:t>
            </a:r>
          </a:p>
          <a:p>
            <a:r>
              <a:rPr lang="en-US" sz="2600" dirty="0"/>
              <a:t>M</a:t>
            </a:r>
            <a:r>
              <a:rPr lang="en-US" sz="2600" dirty="0" smtClean="0"/>
              <a:t>iền </a:t>
            </a:r>
            <a:r>
              <a:rPr lang="en-US" sz="2600" dirty="0"/>
              <a:t>chính (primary zone): cho phép cập nhật các bản ghi về tên miền</a:t>
            </a:r>
            <a:endParaRPr lang="en-US" sz="2600" dirty="0" smtClean="0"/>
          </a:p>
          <a:p>
            <a:r>
              <a:rPr lang="en-US" sz="2600" dirty="0"/>
              <a:t>M</a:t>
            </a:r>
            <a:r>
              <a:rPr lang="en-US" sz="2600" dirty="0" smtClean="0"/>
              <a:t>iền </a:t>
            </a:r>
            <a:r>
              <a:rPr lang="en-US" sz="2600" dirty="0"/>
              <a:t>thứ cấp (secondary zone): không cho phép sửa đổi các bản ghi tên miền mà chỉ lưu bản sao của miền chính</a:t>
            </a:r>
            <a:endParaRPr lang="en-US" sz="2600" dirty="0" smtClean="0"/>
          </a:p>
          <a:p>
            <a:r>
              <a:rPr lang="en-US" sz="2600" dirty="0"/>
              <a:t>H</a:t>
            </a:r>
            <a:r>
              <a:rPr lang="en-US" sz="2600" dirty="0" smtClean="0"/>
              <a:t>ay </a:t>
            </a:r>
            <a:r>
              <a:rPr lang="en-US" sz="2600" dirty="0"/>
              <a:t>cả </a:t>
            </a:r>
            <a:r>
              <a:rPr lang="en-US" sz="2600" dirty="0" smtClean="0"/>
              <a:t>hai</a:t>
            </a:r>
          </a:p>
          <a:p>
            <a:pPr marL="0" indent="0">
              <a:buNone/>
            </a:pPr>
            <a:r>
              <a:rPr lang="en-US" sz="2600" dirty="0" smtClean="0"/>
              <a:t>Cấu </a:t>
            </a:r>
            <a:r>
              <a:rPr lang="en-US" sz="2600" dirty="0"/>
              <a:t>hình cho máy chủ DNS có hai kiểu vùng khác nhau:</a:t>
            </a:r>
          </a:p>
          <a:p>
            <a:r>
              <a:rPr lang="en-US" sz="2600" dirty="0" smtClean="0"/>
              <a:t>Vùng </a:t>
            </a:r>
            <a:r>
              <a:rPr lang="en-US" sz="2600" dirty="0"/>
              <a:t>tìm kiếm thuận (Forward Lookup </a:t>
            </a:r>
            <a:r>
              <a:rPr lang="en-US" sz="2600" dirty="0" smtClean="0"/>
              <a:t>Zone)</a:t>
            </a:r>
          </a:p>
          <a:p>
            <a:r>
              <a:rPr lang="en-US" sz="2600" dirty="0" smtClean="0"/>
              <a:t>Vùng tìm kiếm nghịch (Reverse Lookup Zone)</a:t>
            </a:r>
            <a:endParaRPr lang="en-US" dirty="0"/>
          </a:p>
        </p:txBody>
      </p:sp>
    </p:spTree>
    <p:extLst>
      <p:ext uri="{BB962C8B-B14F-4D97-AF65-F5344CB8AC3E}">
        <p14:creationId xmlns:p14="http://schemas.microsoft.com/office/powerpoint/2010/main" val="3324191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(Windows Server)</a:t>
            </a:r>
            <a:endParaRPr lang="ko-KR" altLang="en-US" sz="2800" dirty="0"/>
          </a:p>
        </p:txBody>
      </p:sp>
      <p:sp>
        <p:nvSpPr>
          <p:cNvPr id="4" name="Content Placeholder 2"/>
          <p:cNvSpPr>
            <a:spLocks noGrp="1"/>
          </p:cNvSpPr>
          <p:nvPr/>
        </p:nvSpPr>
        <p:spPr>
          <a:xfrm>
            <a:off x="251520" y="601186"/>
            <a:ext cx="4896544" cy="452596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Các </a:t>
            </a:r>
            <a:r>
              <a:rPr lang="en-US" sz="2800" dirty="0"/>
              <a:t>dạng bản ghi DNS</a:t>
            </a:r>
            <a:r>
              <a:rPr lang="en-US" sz="2800" dirty="0" smtClean="0"/>
              <a:t>:</a:t>
            </a:r>
          </a:p>
          <a:p>
            <a:pPr marL="857250" lvl="1" indent="-457200">
              <a:buFont typeface="Courier New" pitchFamily="49" charset="0"/>
              <a:buChar char="o"/>
            </a:pPr>
            <a:r>
              <a:rPr lang="en-US" dirty="0" smtClean="0"/>
              <a:t>Bản </a:t>
            </a:r>
            <a:r>
              <a:rPr lang="en-US" dirty="0"/>
              <a:t>ghi khởi đầu SOA: </a:t>
            </a:r>
          </a:p>
          <a:p>
            <a:pPr marL="857250" lvl="1" indent="-457200">
              <a:buFont typeface="Courier New" pitchFamily="49" charset="0"/>
              <a:buChar char="o"/>
            </a:pPr>
            <a:r>
              <a:rPr lang="en-US" dirty="0" smtClean="0"/>
              <a:t>Bản </a:t>
            </a:r>
            <a:r>
              <a:rPr lang="en-US" dirty="0"/>
              <a:t>ghi CNAME: </a:t>
            </a:r>
            <a:endParaRPr lang="en-US" dirty="0" smtClean="0"/>
          </a:p>
          <a:p>
            <a:pPr marL="857250" lvl="1" indent="-457200">
              <a:buFont typeface="Courier New" pitchFamily="49" charset="0"/>
              <a:buChar char="o"/>
            </a:pPr>
            <a:r>
              <a:rPr lang="en-US" dirty="0" smtClean="0"/>
              <a:t>Bản </a:t>
            </a:r>
            <a:r>
              <a:rPr lang="en-US" dirty="0"/>
              <a:t>ghi </a:t>
            </a:r>
            <a:r>
              <a:rPr lang="en-US" dirty="0" smtClean="0"/>
              <a:t>NS</a:t>
            </a:r>
          </a:p>
          <a:p>
            <a:pPr marL="857250" lvl="1" indent="-457200">
              <a:buFont typeface="Courier New" pitchFamily="49" charset="0"/>
              <a:buChar char="o"/>
            </a:pPr>
            <a:r>
              <a:rPr lang="en-US" dirty="0" smtClean="0"/>
              <a:t>Bản </a:t>
            </a:r>
            <a:r>
              <a:rPr lang="en-US" dirty="0"/>
              <a:t>ghi dịch vụ </a:t>
            </a:r>
            <a:r>
              <a:rPr lang="en-US" dirty="0" smtClean="0"/>
              <a:t>SRV</a:t>
            </a:r>
          </a:p>
          <a:p>
            <a:pPr marL="857250" lvl="1" indent="-457200">
              <a:buFont typeface="Courier New" pitchFamily="49" charset="0"/>
              <a:buChar char="o"/>
            </a:pPr>
            <a:r>
              <a:rPr lang="en-US" dirty="0" smtClean="0"/>
              <a:t>Bản </a:t>
            </a:r>
            <a:r>
              <a:rPr lang="en-US" dirty="0"/>
              <a:t>ghi con trỏ </a:t>
            </a:r>
            <a:r>
              <a:rPr lang="en-US" dirty="0" smtClean="0"/>
              <a:t>PTR</a:t>
            </a:r>
            <a:endParaRPr lang="en-US" sz="2000" dirty="0"/>
          </a:p>
          <a:p>
            <a:pPr marL="857250" lvl="1" indent="-457200">
              <a:buFont typeface="Courier New" pitchFamily="49" charset="0"/>
              <a:buChar char="o"/>
            </a:pPr>
            <a:r>
              <a:rPr lang="en-US" dirty="0" smtClean="0"/>
              <a:t>Bản </a:t>
            </a:r>
            <a:r>
              <a:rPr lang="en-US" dirty="0"/>
              <a:t>ghi máy chủ </a:t>
            </a:r>
            <a:r>
              <a:rPr lang="en-US" dirty="0" smtClean="0"/>
              <a:t>thư</a:t>
            </a:r>
            <a:endParaRPr lang="en-US" sz="2000" dirty="0"/>
          </a:p>
          <a:p>
            <a:pPr marL="400050" lvl="1" indent="0">
              <a:buNone/>
            </a:pPr>
            <a:r>
              <a:rPr lang="en-US" dirty="0" smtClean="0"/>
              <a:t>=&gt; </a:t>
            </a:r>
            <a:r>
              <a:rPr lang="en-US" dirty="0"/>
              <a:t>Việc điền các thông tin vào các bản ghi này có thể được thực </a:t>
            </a:r>
            <a:r>
              <a:rPr lang="en-US" dirty="0" smtClean="0"/>
              <a:t>hiện qua </a:t>
            </a:r>
            <a:r>
              <a:rPr lang="en-US" dirty="0"/>
              <a:t>việc sử dụng giao diện đồ họa như cửa sổ nhập bản ghi </a:t>
            </a:r>
            <a:r>
              <a:rPr lang="en-US" dirty="0" smtClean="0"/>
              <a:t>SOA</a:t>
            </a:r>
            <a:endParaRPr lang="en-US" dirty="0"/>
          </a:p>
        </p:txBody>
      </p:sp>
      <p:pic>
        <p:nvPicPr>
          <p:cNvPr id="5" name="Picture 4"/>
          <p:cNvPicPr/>
          <p:nvPr/>
        </p:nvPicPr>
        <p:blipFill>
          <a:blip r:embed="rId2"/>
          <a:stretch>
            <a:fillRect/>
          </a:stretch>
        </p:blipFill>
        <p:spPr>
          <a:xfrm>
            <a:off x="5004048" y="610449"/>
            <a:ext cx="3456384" cy="4202812"/>
          </a:xfrm>
          <a:prstGeom prst="rect">
            <a:avLst/>
          </a:prstGeom>
        </p:spPr>
      </p:pic>
    </p:spTree>
    <p:extLst>
      <p:ext uri="{BB962C8B-B14F-4D97-AF65-F5344CB8AC3E}">
        <p14:creationId xmlns:p14="http://schemas.microsoft.com/office/powerpoint/2010/main" val="405667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23478"/>
            <a:ext cx="9144000" cy="360040"/>
          </a:xfrm>
        </p:spPr>
        <p:txBody>
          <a:bodyPr/>
          <a:lstStyle/>
          <a:p>
            <a:r>
              <a:rPr lang="en-US" altLang="ko-KR" sz="2800" dirty="0" smtClean="0"/>
              <a:t>Dịch vụ DNS  (Linux Server)</a:t>
            </a:r>
            <a:endParaRPr lang="ko-KR" altLang="en-US" sz="2800" dirty="0"/>
          </a:p>
        </p:txBody>
      </p:sp>
      <p:sp>
        <p:nvSpPr>
          <p:cNvPr id="4" name="Text Placeholder 7"/>
          <p:cNvSpPr>
            <a:spLocks noGrp="1"/>
          </p:cNvSpPr>
          <p:nvPr>
            <p:ph type="body" sz="quarter" idx="10"/>
          </p:nvPr>
        </p:nvSpPr>
        <p:spPr>
          <a:xfrm>
            <a:off x="-252536" y="426577"/>
            <a:ext cx="9144000" cy="3384376"/>
          </a:xfrm>
        </p:spPr>
        <p:txBody>
          <a:bodyPr/>
          <a:lstStyle/>
          <a:p>
            <a:pPr marL="400050" lvl="1" indent="0">
              <a:buNone/>
            </a:pPr>
            <a:r>
              <a:rPr lang="en-US" sz="2000" dirty="0"/>
              <a:t>- Ubuntu cung cấp dịch vụ DNS qua gói phần mềm </a:t>
            </a:r>
            <a:r>
              <a:rPr lang="en-US" sz="2000" dirty="0" smtClean="0"/>
              <a:t>BIND. Phần </a:t>
            </a:r>
            <a:r>
              <a:rPr lang="en-US" sz="2000" dirty="0"/>
              <a:t>mềm này </a:t>
            </a:r>
            <a:r>
              <a:rPr lang="en-US" sz="2000" dirty="0" smtClean="0"/>
              <a:t>  có </a:t>
            </a:r>
            <a:r>
              <a:rPr lang="en-US" sz="2000" dirty="0"/>
              <a:t>thể tải về và cài đặt qua câu lệnh sau</a:t>
            </a:r>
            <a:r>
              <a:rPr lang="en-US" sz="2000" dirty="0" smtClean="0"/>
              <a:t>: </a:t>
            </a:r>
            <a:r>
              <a:rPr lang="en-US" sz="2000" b="1" i="1" dirty="0" smtClean="0"/>
              <a:t>sudo </a:t>
            </a:r>
            <a:r>
              <a:rPr lang="en-US" sz="2000" b="1" i="1" dirty="0"/>
              <a:t>apt-get install bind9</a:t>
            </a:r>
            <a:endParaRPr lang="en-US" sz="2000" b="1" dirty="0"/>
          </a:p>
          <a:p>
            <a:pPr marL="400050" lvl="1" indent="0">
              <a:buNone/>
            </a:pPr>
            <a:r>
              <a:rPr lang="en-US" sz="2000" dirty="0"/>
              <a:t>- Các file cấu hình dịch vụ DNS được đặt trong thư mục /etc/bind. Trong thư mục này, file cấu hình chính là named.conf và db.root cung cấp thông tin về máy chủ DNS gốc, và các file dữ liệu cụ thể về địa chỉ Internet/tên miền và ngược lại.</a:t>
            </a:r>
          </a:p>
          <a:p>
            <a:pPr marL="400050" lvl="1" indent="0">
              <a:buNone/>
            </a:pPr>
            <a:r>
              <a:rPr lang="en-US" sz="2000" dirty="0"/>
              <a:t>- Để cài đặt máy chủ tên miền chính cho miền “example.com”, người quản </a:t>
            </a:r>
            <a:r>
              <a:rPr lang="en-US" sz="2000" dirty="0" smtClean="0"/>
              <a:t> trị </a:t>
            </a:r>
            <a:r>
              <a:rPr lang="en-US" sz="2000" dirty="0"/>
              <a:t>cần sửa đổi file cấu hình /etc/bind/etc/bind/named.conf.local bằng bất kỳ </a:t>
            </a:r>
            <a:r>
              <a:rPr lang="en-US" sz="2000" dirty="0" smtClean="0"/>
              <a:t/>
            </a:r>
            <a:br>
              <a:rPr lang="en-US" sz="2000" dirty="0" smtClean="0"/>
            </a:br>
            <a:r>
              <a:rPr lang="en-US" sz="2000" dirty="0" smtClean="0"/>
              <a:t>tiện </a:t>
            </a:r>
            <a:r>
              <a:rPr lang="en-US" sz="2000" dirty="0"/>
              <a:t>ích soạn thảo nào như vi,nano, hay gedit với nội dung như sau:</a:t>
            </a:r>
          </a:p>
        </p:txBody>
      </p:sp>
      <p:pic>
        <p:nvPicPr>
          <p:cNvPr id="5" name="Picture 4"/>
          <p:cNvPicPr/>
          <p:nvPr/>
        </p:nvPicPr>
        <p:blipFill>
          <a:blip r:embed="rId2"/>
          <a:stretch>
            <a:fillRect/>
          </a:stretch>
        </p:blipFill>
        <p:spPr>
          <a:xfrm>
            <a:off x="1426969" y="3579862"/>
            <a:ext cx="5359112" cy="1343025"/>
          </a:xfrm>
          <a:prstGeom prst="rect">
            <a:avLst/>
          </a:prstGeom>
        </p:spPr>
      </p:pic>
    </p:spTree>
    <p:extLst>
      <p:ext uri="{BB962C8B-B14F-4D97-AF65-F5344CB8AC3E}">
        <p14:creationId xmlns:p14="http://schemas.microsoft.com/office/powerpoint/2010/main" val="1773469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5485</TotalTime>
  <Words>2672</Words>
  <Application>Microsoft Office PowerPoint</Application>
  <PresentationFormat>On-screen Show (16:9)</PresentationFormat>
  <Paragraphs>301</Paragraphs>
  <Slides>45</Slides>
  <Notes>2</Notes>
  <HiddenSlides>0</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Windows User</cp:lastModifiedBy>
  <cp:revision>88</cp:revision>
  <dcterms:created xsi:type="dcterms:W3CDTF">2016-12-05T23:26:54Z</dcterms:created>
  <dcterms:modified xsi:type="dcterms:W3CDTF">2019-05-16T07:20:55Z</dcterms:modified>
</cp:coreProperties>
</file>